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Default Extension="pdf" ContentType="application/pdf"/>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notesSlides/notesSlide23.xml" ContentType="application/vnd.openxmlformats-officedocument.presentationml.notesSlide+xml"/>
  <Override PartName="/ppt/tags/tag27.xml" ContentType="application/vnd.openxmlformats-officedocument.presentationml.tag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22.xml" ContentType="application/vnd.openxmlformats-officedocument.presentationml.notesSlide+xml"/>
  <Override PartName="/ppt/tags/tag26.xml" ContentType="application/vnd.openxmlformats-officedocument.presentationml.tags+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31.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Override PartName="/ppt/tags/tag29.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32.xml" ContentType="application/vnd.openxmlformats-officedocument.presentationml.notesSlide+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6" r:id="rId1"/>
  </p:sldMasterIdLst>
  <p:notesMasterIdLst>
    <p:notesMasterId r:id="rId40"/>
  </p:notesMasterIdLst>
  <p:sldIdLst>
    <p:sldId id="419" r:id="rId2"/>
    <p:sldId id="464" r:id="rId3"/>
    <p:sldId id="465" r:id="rId4"/>
    <p:sldId id="466" r:id="rId5"/>
    <p:sldId id="496" r:id="rId6"/>
    <p:sldId id="497" r:id="rId7"/>
    <p:sldId id="498" r:id="rId8"/>
    <p:sldId id="467" r:id="rId9"/>
    <p:sldId id="499" r:id="rId10"/>
    <p:sldId id="468" r:id="rId11"/>
    <p:sldId id="469" r:id="rId12"/>
    <p:sldId id="470" r:id="rId13"/>
    <p:sldId id="471" r:id="rId14"/>
    <p:sldId id="472" r:id="rId15"/>
    <p:sldId id="473" r:id="rId16"/>
    <p:sldId id="474" r:id="rId17"/>
    <p:sldId id="475" r:id="rId18"/>
    <p:sldId id="476" r:id="rId19"/>
    <p:sldId id="477" r:id="rId20"/>
    <p:sldId id="478" r:id="rId21"/>
    <p:sldId id="479" r:id="rId22"/>
    <p:sldId id="480" r:id="rId23"/>
    <p:sldId id="481" r:id="rId24"/>
    <p:sldId id="482" r:id="rId25"/>
    <p:sldId id="483" r:id="rId26"/>
    <p:sldId id="484" r:id="rId27"/>
    <p:sldId id="485" r:id="rId28"/>
    <p:sldId id="486" r:id="rId29"/>
    <p:sldId id="487" r:id="rId30"/>
    <p:sldId id="488" r:id="rId31"/>
    <p:sldId id="489" r:id="rId32"/>
    <p:sldId id="490" r:id="rId33"/>
    <p:sldId id="491" r:id="rId34"/>
    <p:sldId id="492" r:id="rId35"/>
    <p:sldId id="500" r:id="rId36"/>
    <p:sldId id="493" r:id="rId37"/>
    <p:sldId id="494" r:id="rId38"/>
    <p:sldId id="495" r:id="rId3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3248">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8D1E6C"/>
    <a:srgbClr val="EC5416"/>
    <a:srgbClr val="E8771F"/>
    <a:srgbClr val="1559D1"/>
    <a:srgbClr val="99CC00"/>
    <a:srgbClr val="FFCC66"/>
    <a:srgbClr val="E79E21"/>
    <a:srgbClr val="E88D5F"/>
    <a:srgbClr val="653E61"/>
    <a:srgbClr val="89659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29" autoAdjust="0"/>
    <p:restoredTop sz="73730" autoAdjust="0"/>
  </p:normalViewPr>
  <p:slideViewPr>
    <p:cSldViewPr snapToGrid="0" snapToObjects="1">
      <p:cViewPr varScale="1">
        <p:scale>
          <a:sx n="32" d="100"/>
          <a:sy n="32" d="100"/>
        </p:scale>
        <p:origin x="-1338" y="-84"/>
      </p:cViewPr>
      <p:guideLst>
        <p:guide orient="horz" pos="3248"/>
        <p:guide/>
      </p:guideLst>
    </p:cSldViewPr>
  </p:slideViewPr>
  <p:outlineViewPr>
    <p:cViewPr>
      <p:scale>
        <a:sx n="33" d="100"/>
        <a:sy n="33" d="100"/>
      </p:scale>
      <p:origin x="0" y="-17844"/>
    </p:cViewPr>
  </p:outlineViewPr>
  <p:notesTextViewPr>
    <p:cViewPr>
      <p:scale>
        <a:sx n="100" d="100"/>
        <a:sy n="100" d="100"/>
      </p:scale>
      <p:origin x="0" y="0"/>
    </p:cViewPr>
  </p:notesTextViewPr>
  <p:sorterViewPr>
    <p:cViewPr varScale="1">
      <p:scale>
        <a:sx n="1" d="1"/>
        <a:sy n="1" d="1"/>
      </p:scale>
      <p:origin x="0" y="-517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5D29846-17C9-4265-8A53-A267B2D09E02}" type="datetimeFigureOut">
              <a:rPr lang="en-US"/>
              <a:pPr>
                <a:defRPr/>
              </a:pPr>
              <a:t>8/6/2015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7411416-0ACB-4400-BF4F-A637FF7E3A0E}" type="slidenum">
              <a:rPr lang="en-US"/>
              <a:pPr>
                <a:defRPr/>
              </a:pPr>
              <a:t>‹#›</a:t>
            </a:fld>
            <a:endParaRPr lang="en-US" dirty="0"/>
          </a:p>
        </p:txBody>
      </p:sp>
    </p:spTree>
    <p:extLst>
      <p:ext uri="{BB962C8B-B14F-4D97-AF65-F5344CB8AC3E}">
        <p14:creationId xmlns="" xmlns:p14="http://schemas.microsoft.com/office/powerpoint/2010/main" val="120601379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i="1" dirty="0" smtClean="0"/>
              <a:t>Review slide content</a:t>
            </a:r>
            <a:endParaRPr lang="en-US" i="1"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2</a:t>
            </a:fld>
            <a:endParaRPr lang="en-US" dirty="0"/>
          </a:p>
        </p:txBody>
      </p:sp>
    </p:spTree>
    <p:extLst>
      <p:ext uri="{BB962C8B-B14F-4D97-AF65-F5344CB8AC3E}">
        <p14:creationId xmlns="" xmlns:p14="http://schemas.microsoft.com/office/powerpoint/2010/main" val="3596231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solidFill>
                  <a:srgbClr val="000000"/>
                </a:solidFill>
                <a:latin typeface="Arial" panose="020B0604020202020204" pitchFamily="34" charset="0"/>
              </a:rPr>
              <a:t>Explain that providing these quality TB services will help achieve optimal conditions for the uptake of prevention, testing, treatment and care services, </a:t>
            </a:r>
          </a:p>
          <a:p>
            <a:pPr marL="170164" indent="-170164">
              <a:buFont typeface="Arial" panose="020B0604020202020204" pitchFamily="34" charset="0"/>
              <a:buChar char="•"/>
            </a:pPr>
            <a:r>
              <a:rPr lang="en-ZA" dirty="0" smtClean="0">
                <a:solidFill>
                  <a:srgbClr val="000000"/>
                </a:solidFill>
                <a:latin typeface="Arial" panose="020B0604020202020204" pitchFamily="34" charset="0"/>
              </a:rPr>
              <a:t>In order to provide quality services  in TB prevention, treatment and care, it is necessary to reduce such human rights barriers through programmes that enable access to services. </a:t>
            </a:r>
          </a:p>
          <a:p>
            <a:pPr marL="170164" indent="-170164">
              <a:buFont typeface="Arial" panose="020B0604020202020204" pitchFamily="34" charset="0"/>
              <a:buChar char="•"/>
            </a:pPr>
            <a:r>
              <a:rPr lang="en-ZA" dirty="0" smtClean="0">
                <a:solidFill>
                  <a:srgbClr val="000000"/>
                </a:solidFill>
                <a:latin typeface="Arial" panose="020B0604020202020204" pitchFamily="34" charset="0"/>
              </a:rPr>
              <a:t>People are more likely to use health services in the conditions detailed on this slide,</a:t>
            </a:r>
            <a:r>
              <a:rPr lang="en-ZA" baseline="0" dirty="0" smtClean="0">
                <a:solidFill>
                  <a:srgbClr val="000000"/>
                </a:solidFill>
                <a:latin typeface="Arial" panose="020B0604020202020204" pitchFamily="34" charset="0"/>
              </a:rPr>
              <a:t> which relate back to the Accessibility component of General Comment 14</a:t>
            </a:r>
            <a:endParaRPr lang="en-ZA" dirty="0" smtClean="0">
              <a:solidFill>
                <a:srgbClr val="000000"/>
              </a:solidFill>
              <a:latin typeface="Arial" panose="020B0604020202020204" pitchFamily="34" charset="0"/>
            </a:endParaRPr>
          </a:p>
          <a:p>
            <a:pPr marL="170164" indent="-170164">
              <a:buFont typeface="Arial" panose="020B0604020202020204" pitchFamily="34" charset="0"/>
              <a:buChar char="•"/>
            </a:pPr>
            <a:r>
              <a:rPr lang="en-US" i="1" dirty="0" smtClean="0"/>
              <a:t>Review slide content</a:t>
            </a:r>
            <a:endParaRPr lang="en-US" i="1" dirty="0"/>
          </a:p>
        </p:txBody>
      </p:sp>
      <p:sp>
        <p:nvSpPr>
          <p:cNvPr id="4" name="Slide Number Placeholder 3"/>
          <p:cNvSpPr>
            <a:spLocks noGrp="1"/>
          </p:cNvSpPr>
          <p:nvPr>
            <p:ph type="sldNum" sz="quarter" idx="10"/>
          </p:nvPr>
        </p:nvSpPr>
        <p:spPr/>
        <p:txBody>
          <a:bodyPr/>
          <a:lstStyle/>
          <a:p>
            <a:fld id="{4D451FAE-3C5C-4B92-B858-B6B250C84D7B}" type="slidenum">
              <a:rPr lang="en-US" smtClean="0"/>
              <a:pPr/>
              <a:t>11</a:t>
            </a:fld>
            <a:endParaRPr lang="en-US"/>
          </a:p>
        </p:txBody>
      </p:sp>
    </p:spTree>
    <p:extLst>
      <p:ext uri="{BB962C8B-B14F-4D97-AF65-F5344CB8AC3E}">
        <p14:creationId xmlns="" xmlns:p14="http://schemas.microsoft.com/office/powerpoint/2010/main" val="1361331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The WHO Constitution states that ‘he enjoyment of the highest attainable standard of health is one of the fundamental rights of every human being without distinction of race, religion, political belief, economic or social condition’ </a:t>
            </a:r>
          </a:p>
          <a:p>
            <a:pPr marL="170164" indent="-170164">
              <a:buFont typeface="Arial" panose="020B0604020202020204" pitchFamily="34" charset="0"/>
              <a:buChar char="•"/>
            </a:pPr>
            <a:r>
              <a:rPr lang="en-ZA" dirty="0" smtClean="0"/>
              <a:t>Similarly, as noted earlier, the International Covenant on Economic, Social and Cultural Rights specifically calls on State Parties  (governments)to take steps necessary for ‘the prevention, treatment and control of epidemic, endemic, occupational and other diseases’</a:t>
            </a:r>
            <a:endParaRPr lang="en-ZA" i="1" dirty="0" smtClean="0"/>
          </a:p>
          <a:p>
            <a:pPr marL="170164" indent="-170164">
              <a:buFont typeface="Arial" panose="020B0604020202020204" pitchFamily="34" charset="0"/>
              <a:buChar char="•"/>
            </a:pPr>
            <a:r>
              <a:rPr lang="en-ZA" i="1" dirty="0" smtClean="0"/>
              <a:t>Review slide content</a:t>
            </a:r>
          </a:p>
          <a:p>
            <a:pPr marL="170164" indent="-170164" defTabSz="907542" eaLnBrk="1" fontAlgn="auto" hangingPunct="1">
              <a:spcBef>
                <a:spcPts val="0"/>
              </a:spcBef>
              <a:spcAft>
                <a:spcPts val="0"/>
              </a:spcAft>
              <a:buFont typeface="Arial" panose="020B0604020202020204" pitchFamily="34" charset="0"/>
              <a:buChar char="•"/>
              <a:defRPr/>
            </a:pPr>
            <a:r>
              <a:rPr lang="en-ZA" dirty="0" smtClean="0"/>
              <a:t>The obligation to provide universal access to TB care includes a duty to ensure</a:t>
            </a:r>
            <a:r>
              <a:rPr lang="en-ZA" baseline="0" dirty="0" smtClean="0"/>
              <a:t> </a:t>
            </a:r>
            <a:r>
              <a:rPr lang="en-ZA" dirty="0" smtClean="0"/>
              <a:t>the quality of that care. Thus, governments have an ethical obligation to regulate this care</a:t>
            </a:r>
            <a:r>
              <a:rPr lang="en-ZA" baseline="0" dirty="0" smtClean="0"/>
              <a:t> </a:t>
            </a:r>
            <a:r>
              <a:rPr lang="en-ZA" dirty="0" smtClean="0"/>
              <a:t>to ensure that it is consistent with internationally accepted quality standards. This includes both TB diagnosis</a:t>
            </a:r>
            <a:r>
              <a:rPr lang="en-ZA" baseline="0" dirty="0" smtClean="0"/>
              <a:t> and </a:t>
            </a:r>
            <a:r>
              <a:rPr lang="en-ZA" dirty="0" smtClean="0"/>
              <a:t>treatment </a:t>
            </a:r>
          </a:p>
        </p:txBody>
      </p:sp>
      <p:sp>
        <p:nvSpPr>
          <p:cNvPr id="4" name="Slide Number Placeholder 3"/>
          <p:cNvSpPr>
            <a:spLocks noGrp="1"/>
          </p:cNvSpPr>
          <p:nvPr>
            <p:ph type="sldNum" sz="quarter" idx="10"/>
          </p:nvPr>
        </p:nvSpPr>
        <p:spPr/>
        <p:txBody>
          <a:bodyPr/>
          <a:lstStyle/>
          <a:p>
            <a:fld id="{4D451FAE-3C5C-4B92-B858-B6B250C84D7B}" type="slidenum">
              <a:rPr lang="en-US" smtClean="0"/>
              <a:pPr/>
              <a:t>12</a:t>
            </a:fld>
            <a:endParaRPr lang="en-US"/>
          </a:p>
        </p:txBody>
      </p:sp>
    </p:spTree>
    <p:extLst>
      <p:ext uri="{BB962C8B-B14F-4D97-AF65-F5344CB8AC3E}">
        <p14:creationId xmlns="" xmlns:p14="http://schemas.microsoft.com/office/powerpoint/2010/main" val="1910859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Explain that as stated above, governments’ have an obligation to provide universal access to TB care.</a:t>
            </a:r>
          </a:p>
          <a:p>
            <a:pPr marL="170164" indent="-170164">
              <a:buFont typeface="Arial" panose="020B0604020202020204" pitchFamily="34" charset="0"/>
              <a:buChar char="•"/>
            </a:pPr>
            <a:r>
              <a:rPr lang="en-ZA" i="1" dirty="0" smtClean="0"/>
              <a:t>Review slide content</a:t>
            </a:r>
          </a:p>
          <a:p>
            <a:pPr marL="170164" indent="-170164">
              <a:buFont typeface="Arial" panose="020B0604020202020204" pitchFamily="34" charset="0"/>
              <a:buChar char="•"/>
            </a:pPr>
            <a:r>
              <a:rPr lang="en-US" dirty="0" smtClean="0"/>
              <a:t>In addition to the clear responsibility</a:t>
            </a:r>
            <a:r>
              <a:rPr lang="en-US" baseline="0" dirty="0" smtClean="0"/>
              <a:t> to provide universal access based on a </a:t>
            </a:r>
            <a:r>
              <a:rPr lang="en-US" dirty="0" smtClean="0"/>
              <a:t>human rights</a:t>
            </a:r>
            <a:r>
              <a:rPr lang="en-US" baseline="0" dirty="0" smtClean="0"/>
              <a:t> approach, providing universal access is also i</a:t>
            </a:r>
            <a:r>
              <a:rPr lang="en-US" dirty="0" smtClean="0"/>
              <a:t>nexpensive and cost effective for governments</a:t>
            </a:r>
            <a:endParaRPr lang="en-US" i="1" dirty="0"/>
          </a:p>
        </p:txBody>
      </p:sp>
      <p:sp>
        <p:nvSpPr>
          <p:cNvPr id="4" name="Slide Number Placeholder 3"/>
          <p:cNvSpPr>
            <a:spLocks noGrp="1"/>
          </p:cNvSpPr>
          <p:nvPr>
            <p:ph type="sldNum" sz="quarter" idx="10"/>
          </p:nvPr>
        </p:nvSpPr>
        <p:spPr/>
        <p:txBody>
          <a:bodyPr/>
          <a:lstStyle/>
          <a:p>
            <a:fld id="{4D451FAE-3C5C-4B92-B858-B6B250C84D7B}" type="slidenum">
              <a:rPr lang="en-US" smtClean="0"/>
              <a:pPr/>
              <a:t>13</a:t>
            </a:fld>
            <a:endParaRPr lang="en-US"/>
          </a:p>
        </p:txBody>
      </p:sp>
    </p:spTree>
    <p:extLst>
      <p:ext uri="{BB962C8B-B14F-4D97-AF65-F5344CB8AC3E}">
        <p14:creationId xmlns="" xmlns:p14="http://schemas.microsoft.com/office/powerpoint/2010/main" val="3009419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Ask delegates to provide</a:t>
            </a:r>
            <a:r>
              <a:rPr lang="en-ZA" baseline="0" dirty="0" smtClean="0"/>
              <a:t> responses to the question</a:t>
            </a:r>
          </a:p>
          <a:p>
            <a:pPr marL="170164" indent="-170164">
              <a:buFont typeface="Arial" panose="020B0604020202020204" pitchFamily="34" charset="0"/>
              <a:buChar char="•"/>
            </a:pPr>
            <a:r>
              <a:rPr lang="en-ZA" baseline="0" dirty="0" smtClean="0"/>
              <a:t>Spend 10 minutes obtaining and collating the responses</a:t>
            </a:r>
          </a:p>
          <a:p>
            <a:pPr marL="170164" indent="-170164">
              <a:buFont typeface="Arial" panose="020B0604020202020204" pitchFamily="34" charset="0"/>
              <a:buChar char="•"/>
            </a:pPr>
            <a:r>
              <a:rPr lang="en-ZA" baseline="0" dirty="0" smtClean="0"/>
              <a:t>Write down the responses on the flipchart</a:t>
            </a:r>
          </a:p>
          <a:p>
            <a:pPr marL="170164" indent="-170164">
              <a:buFont typeface="Arial" panose="020B0604020202020204" pitchFamily="34" charset="0"/>
              <a:buChar char="•"/>
            </a:pPr>
            <a:r>
              <a:rPr lang="en-ZA" baseline="0" dirty="0" smtClean="0"/>
              <a:t>Tick off the responses as you discuss the subsequent slide</a:t>
            </a:r>
            <a:endParaRPr lang="en-US" dirty="0"/>
          </a:p>
        </p:txBody>
      </p:sp>
      <p:sp>
        <p:nvSpPr>
          <p:cNvPr id="4" name="Slide Number Placeholder 3"/>
          <p:cNvSpPr>
            <a:spLocks noGrp="1"/>
          </p:cNvSpPr>
          <p:nvPr>
            <p:ph type="sldNum" sz="quarter" idx="10"/>
          </p:nvPr>
        </p:nvSpPr>
        <p:spPr/>
        <p:txBody>
          <a:bodyPr/>
          <a:lstStyle/>
          <a:p>
            <a:fld id="{4D451FAE-3C5C-4B92-B858-B6B250C84D7B}" type="slidenum">
              <a:rPr lang="en-US" smtClean="0"/>
              <a:pPr/>
              <a:t>14</a:t>
            </a:fld>
            <a:endParaRPr lang="en-US"/>
          </a:p>
        </p:txBody>
      </p:sp>
    </p:spTree>
    <p:extLst>
      <p:ext uri="{BB962C8B-B14F-4D97-AF65-F5344CB8AC3E}">
        <p14:creationId xmlns="" xmlns:p14="http://schemas.microsoft.com/office/powerpoint/2010/main" val="37528140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Explain that even when resources are limited, there are several reasons why governments should give high priority to providing universal access to TB care as part of their commitment to fulfilling the human right to health</a:t>
            </a:r>
          </a:p>
          <a:p>
            <a:pPr marL="170164" indent="-170164">
              <a:buFont typeface="Arial" panose="020B0604020202020204" pitchFamily="34" charset="0"/>
              <a:buChar char="•"/>
            </a:pPr>
            <a:r>
              <a:rPr lang="en-ZA" i="1" dirty="0" smtClean="0"/>
              <a:t>Review slide content</a:t>
            </a:r>
          </a:p>
          <a:p>
            <a:pPr marL="170164" indent="-170164" defTabSz="907542" eaLnBrk="1" fontAlgn="auto" hangingPunct="1">
              <a:spcBef>
                <a:spcPts val="0"/>
              </a:spcBef>
              <a:spcAft>
                <a:spcPts val="0"/>
              </a:spcAft>
              <a:buFont typeface="Arial" panose="020B0604020202020204" pitchFamily="34" charset="0"/>
              <a:buChar char="•"/>
              <a:defRPr/>
            </a:pPr>
            <a:r>
              <a:rPr lang="en-ZA" altLang="en-US" baseline="0" dirty="0" smtClean="0">
                <a:latin typeface="Arial" panose="020B0604020202020204" pitchFamily="34" charset="0"/>
              </a:rPr>
              <a:t>Link the delegates’ responses to the points listed on the slide as part of the review of the slide content</a:t>
            </a:r>
            <a:endParaRPr lang="en-US" altLang="en-US" dirty="0" smtClean="0">
              <a:latin typeface="Arial" panose="020B0604020202020204" pitchFamily="34" charset="0"/>
            </a:endParaRPr>
          </a:p>
          <a:p>
            <a:pPr marL="623935" lvl="1" indent="-170164">
              <a:buFont typeface="Arial" panose="020B0604020202020204" pitchFamily="34" charset="0"/>
              <a:buChar char="•"/>
            </a:pPr>
            <a:endParaRPr lang="en-ZA" dirty="0" smtClean="0"/>
          </a:p>
          <a:p>
            <a:pPr marL="623935" lvl="1" indent="-170164">
              <a:buFont typeface="Arial" panose="020B0604020202020204" pitchFamily="34" charset="0"/>
              <a:buChar char="•"/>
            </a:pPr>
            <a:endParaRPr lang="en-ZA" dirty="0" smtClean="0"/>
          </a:p>
        </p:txBody>
      </p:sp>
      <p:sp>
        <p:nvSpPr>
          <p:cNvPr id="4" name="Slide Number Placeholder 3"/>
          <p:cNvSpPr>
            <a:spLocks noGrp="1"/>
          </p:cNvSpPr>
          <p:nvPr>
            <p:ph type="sldNum" sz="quarter" idx="10"/>
          </p:nvPr>
        </p:nvSpPr>
        <p:spPr/>
        <p:txBody>
          <a:bodyPr/>
          <a:lstStyle/>
          <a:p>
            <a:fld id="{4D451FAE-3C5C-4B92-B858-B6B250C84D7B}" type="slidenum">
              <a:rPr lang="en-US" smtClean="0"/>
              <a:pPr/>
              <a:t>15</a:t>
            </a:fld>
            <a:endParaRPr lang="en-US"/>
          </a:p>
        </p:txBody>
      </p:sp>
    </p:spTree>
    <p:extLst>
      <p:ext uri="{BB962C8B-B14F-4D97-AF65-F5344CB8AC3E}">
        <p14:creationId xmlns="" xmlns:p14="http://schemas.microsoft.com/office/powerpoint/2010/main" val="18688841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i="1" dirty="0" smtClean="0"/>
              <a:t>Review slide content</a:t>
            </a:r>
          </a:p>
          <a:p>
            <a:pPr marL="170164" indent="-170164">
              <a:buFont typeface="Arial" panose="020B0604020202020204" pitchFamily="34" charset="0"/>
              <a:buChar char="•"/>
            </a:pPr>
            <a:r>
              <a:rPr lang="en-ZA" dirty="0" smtClean="0"/>
              <a:t>State that </a:t>
            </a:r>
            <a:r>
              <a:rPr lang="en-US" dirty="0" smtClean="0"/>
              <a:t>providing universal access to TB care is important not only for drug-susceptible TB but also MDR and XDR-TB, which have had a particularly pernicious impact on vulnerable populations</a:t>
            </a:r>
          </a:p>
          <a:p>
            <a:pPr marL="170164" indent="-170164">
              <a:buFont typeface="Arial" panose="020B0604020202020204" pitchFamily="34" charset="0"/>
              <a:buChar char="•"/>
            </a:pPr>
            <a:endParaRPr lang="en-US" dirty="0" smtClean="0"/>
          </a:p>
          <a:p>
            <a:pPr marL="170164" indent="-170164">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D451FAE-3C5C-4B92-B858-B6B250C84D7B}" type="slidenum">
              <a:rPr lang="en-US" smtClean="0"/>
              <a:pPr/>
              <a:t>16</a:t>
            </a:fld>
            <a:endParaRPr lang="en-US"/>
          </a:p>
        </p:txBody>
      </p:sp>
    </p:spTree>
    <p:extLst>
      <p:ext uri="{BB962C8B-B14F-4D97-AF65-F5344CB8AC3E}">
        <p14:creationId xmlns="" xmlns:p14="http://schemas.microsoft.com/office/powerpoint/2010/main" val="34412907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i="1" dirty="0" smtClean="0"/>
              <a:t>Review</a:t>
            </a:r>
            <a:r>
              <a:rPr lang="en-ZA" i="1" baseline="0" dirty="0" smtClean="0"/>
              <a:t> slide content</a:t>
            </a:r>
          </a:p>
          <a:p>
            <a:pPr marL="170164" indent="-170164">
              <a:buFont typeface="Arial" panose="020B0604020202020204" pitchFamily="34" charset="0"/>
              <a:buChar char="•"/>
            </a:pPr>
            <a:r>
              <a:rPr lang="en-US" dirty="0" smtClean="0"/>
              <a:t>Prompt, accurate diagnosis and appropriate treatment are the most effective means of interrupting transmission of </a:t>
            </a:r>
            <a:r>
              <a:rPr lang="en-US" i="1" dirty="0" smtClean="0"/>
              <a:t>M. tuberculosis. </a:t>
            </a:r>
          </a:p>
          <a:p>
            <a:pPr marL="170164" indent="-170164">
              <a:buFont typeface="Arial" panose="020B0604020202020204" pitchFamily="34" charset="0"/>
              <a:buChar char="•"/>
            </a:pPr>
            <a:r>
              <a:rPr lang="en-US" dirty="0" smtClean="0"/>
              <a:t>Thus, as well as being essential for good patient care, they are the foundation of the public health response to tuberculosis</a:t>
            </a:r>
          </a:p>
        </p:txBody>
      </p:sp>
      <p:sp>
        <p:nvSpPr>
          <p:cNvPr id="4" name="Slide Number Placeholder 3"/>
          <p:cNvSpPr>
            <a:spLocks noGrp="1"/>
          </p:cNvSpPr>
          <p:nvPr>
            <p:ph type="sldNum" sz="quarter" idx="10"/>
          </p:nvPr>
        </p:nvSpPr>
        <p:spPr/>
        <p:txBody>
          <a:bodyPr/>
          <a:lstStyle/>
          <a:p>
            <a:fld id="{4D451FAE-3C5C-4B92-B858-B6B250C84D7B}" type="slidenum">
              <a:rPr lang="en-US" smtClean="0"/>
              <a:pPr/>
              <a:t>17</a:t>
            </a:fld>
            <a:endParaRPr lang="en-US"/>
          </a:p>
        </p:txBody>
      </p:sp>
    </p:spTree>
    <p:extLst>
      <p:ext uri="{BB962C8B-B14F-4D97-AF65-F5344CB8AC3E}">
        <p14:creationId xmlns="" xmlns:p14="http://schemas.microsoft.com/office/powerpoint/2010/main" val="3503056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State that government’s have an obligation</a:t>
            </a:r>
            <a:r>
              <a:rPr lang="en-ZA" baseline="0" dirty="0" smtClean="0"/>
              <a:t> to provide TB care for free</a:t>
            </a:r>
          </a:p>
          <a:p>
            <a:pPr marL="170164" indent="-170164">
              <a:buFont typeface="Arial" panose="020B0604020202020204" pitchFamily="34" charset="0"/>
              <a:buChar char="•"/>
            </a:pPr>
            <a:r>
              <a:rPr lang="en-ZA" i="1" baseline="0" dirty="0" smtClean="0"/>
              <a:t>Review slide content</a:t>
            </a:r>
          </a:p>
          <a:p>
            <a:pPr marL="170164" indent="-170164">
              <a:buFont typeface="Arial" panose="020B0604020202020204" pitchFamily="34" charset="0"/>
              <a:buChar char="•"/>
            </a:pPr>
            <a:r>
              <a:rPr lang="en-ZA" dirty="0" smtClean="0"/>
              <a:t>Explain that the </a:t>
            </a:r>
            <a:r>
              <a:rPr lang="en-ZA" dirty="0" smtClean="0">
                <a:solidFill>
                  <a:srgbClr val="231F20"/>
                </a:solidFill>
                <a:latin typeface="Segoe UI Light" panose="020B0502040204020203" pitchFamily="34" charset="0"/>
              </a:rPr>
              <a:t>WHO’s Stop TB Strategy states that, ‘anti-TB drugs should be available free of charge to all TB patients, both because many patients are poor and may find them difficult to afford, and because treatment has benefits that extend to society as a whole (cure prevents transmission to others)’ </a:t>
            </a:r>
          </a:p>
          <a:p>
            <a:pPr marL="170164" indent="-170164">
              <a:buFont typeface="Arial" panose="020B0604020202020204" pitchFamily="34" charset="0"/>
              <a:buChar char="•"/>
            </a:pPr>
            <a:r>
              <a:rPr lang="en-ZA" dirty="0" smtClean="0">
                <a:solidFill>
                  <a:srgbClr val="231F20"/>
                </a:solidFill>
                <a:latin typeface="Segoe UI Light" panose="020B0502040204020203" pitchFamily="34" charset="0"/>
              </a:rPr>
              <a:t>Remind delegates that the second of these reasons reflects the ethical principle of reciprocity, which states that, when individuals undergo burdens for the benefit of the community, society has an obligation to provide ‘something in return’</a:t>
            </a:r>
            <a:r>
              <a:rPr lang="en-ZA" i="1" dirty="0" smtClean="0">
                <a:solidFill>
                  <a:srgbClr val="231F20"/>
                </a:solidFill>
                <a:latin typeface="Segoe UI Light" panose="020B0502040204020203" pitchFamily="34" charset="0"/>
              </a:rPr>
              <a:t>.</a:t>
            </a:r>
          </a:p>
          <a:p>
            <a:endParaRPr lang="en-US" dirty="0"/>
          </a:p>
        </p:txBody>
      </p:sp>
      <p:sp>
        <p:nvSpPr>
          <p:cNvPr id="4" name="Slide Number Placeholder 3"/>
          <p:cNvSpPr>
            <a:spLocks noGrp="1"/>
          </p:cNvSpPr>
          <p:nvPr>
            <p:ph type="sldNum" sz="quarter" idx="10"/>
          </p:nvPr>
        </p:nvSpPr>
        <p:spPr/>
        <p:txBody>
          <a:bodyPr/>
          <a:lstStyle/>
          <a:p>
            <a:fld id="{4D451FAE-3C5C-4B92-B858-B6B250C84D7B}" type="slidenum">
              <a:rPr lang="en-US" smtClean="0"/>
              <a:pPr/>
              <a:t>18</a:t>
            </a:fld>
            <a:endParaRPr lang="en-US"/>
          </a:p>
        </p:txBody>
      </p:sp>
    </p:spTree>
    <p:extLst>
      <p:ext uri="{BB962C8B-B14F-4D97-AF65-F5344CB8AC3E}">
        <p14:creationId xmlns="" xmlns:p14="http://schemas.microsoft.com/office/powerpoint/2010/main" val="31574824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Explain that the obligation to provide free TB care also reflects pragmatic considerations</a:t>
            </a:r>
            <a:endParaRPr lang="en-US" strike="sngStrike" dirty="0" smtClean="0"/>
          </a:p>
          <a:p>
            <a:pPr marL="170164" indent="-170164">
              <a:buFont typeface="Arial" panose="020B0604020202020204" pitchFamily="34" charset="0"/>
              <a:buChar char="•"/>
            </a:pPr>
            <a:r>
              <a:rPr lang="en-US" i="1" dirty="0" smtClean="0"/>
              <a:t>Review slide content</a:t>
            </a:r>
          </a:p>
          <a:p>
            <a:pPr marL="170164" indent="-170164">
              <a:buFont typeface="Arial" panose="020B0604020202020204" pitchFamily="34" charset="0"/>
              <a:buChar char="•"/>
            </a:pPr>
            <a:r>
              <a:rPr lang="en-US" dirty="0" smtClean="0"/>
              <a:t>Thus, ensuring that TB care is freely available is essential to governments’ ability to protect the public</a:t>
            </a:r>
            <a:r>
              <a:rPr lang="ja-JP" altLang="en-US" dirty="0" smtClean="0"/>
              <a:t>筑</a:t>
            </a:r>
            <a:r>
              <a:rPr lang="en-US" dirty="0" smtClean="0"/>
              <a:t>s health, and likely to prove the less expensive option in the long run</a:t>
            </a:r>
            <a:endParaRPr lang="en-US" dirty="0"/>
          </a:p>
        </p:txBody>
      </p:sp>
      <p:sp>
        <p:nvSpPr>
          <p:cNvPr id="4" name="Slide Number Placeholder 3"/>
          <p:cNvSpPr>
            <a:spLocks noGrp="1"/>
          </p:cNvSpPr>
          <p:nvPr>
            <p:ph type="sldNum" sz="quarter" idx="10"/>
          </p:nvPr>
        </p:nvSpPr>
        <p:spPr/>
        <p:txBody>
          <a:bodyPr/>
          <a:lstStyle/>
          <a:p>
            <a:fld id="{4D451FAE-3C5C-4B92-B858-B6B250C84D7B}" type="slidenum">
              <a:rPr lang="en-US" smtClean="0"/>
              <a:pPr/>
              <a:t>19</a:t>
            </a:fld>
            <a:endParaRPr lang="en-US"/>
          </a:p>
        </p:txBody>
      </p:sp>
    </p:spTree>
    <p:extLst>
      <p:ext uri="{BB962C8B-B14F-4D97-AF65-F5344CB8AC3E}">
        <p14:creationId xmlns="" xmlns:p14="http://schemas.microsoft.com/office/powerpoint/2010/main" val="9089000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State that all aspects of TB care should be provided free of charge</a:t>
            </a:r>
          </a:p>
          <a:p>
            <a:pPr marL="170164" indent="-170164">
              <a:buFont typeface="Arial" panose="020B0604020202020204" pitchFamily="34" charset="0"/>
              <a:buChar char="•"/>
            </a:pPr>
            <a:r>
              <a:rPr lang="en-US" i="1" dirty="0" smtClean="0"/>
              <a:t>Review slide content</a:t>
            </a:r>
          </a:p>
          <a:p>
            <a:pPr marL="170164" indent="-170164">
              <a:buFont typeface="Arial" panose="020B0604020202020204" pitchFamily="34" charset="0"/>
              <a:buChar char="•"/>
            </a:pPr>
            <a:r>
              <a:rPr lang="en-US" dirty="0" smtClean="0"/>
              <a:t>It is also important to remove non-TB-specific financial barriers to accessing the health-care system, such as:</a:t>
            </a:r>
          </a:p>
          <a:p>
            <a:pPr marL="623935" lvl="1" indent="-170164">
              <a:buFont typeface="Arial" panose="020B0604020202020204" pitchFamily="34" charset="0"/>
              <a:buChar char="•"/>
            </a:pPr>
            <a:r>
              <a:rPr lang="en-US" dirty="0" smtClean="0"/>
              <a:t>User fees which prevent poor people from receiving health-care services</a:t>
            </a:r>
          </a:p>
          <a:p>
            <a:pPr marL="623935" lvl="1" indent="-170164">
              <a:buFont typeface="Arial" panose="020B0604020202020204" pitchFamily="34" charset="0"/>
              <a:buChar char="•"/>
            </a:pPr>
            <a:r>
              <a:rPr lang="en-US" dirty="0" smtClean="0"/>
              <a:t>Charges imposed on TB patients for the care of related conditions, e.g. HIV</a:t>
            </a:r>
          </a:p>
        </p:txBody>
      </p:sp>
      <p:sp>
        <p:nvSpPr>
          <p:cNvPr id="4" name="Slide Number Placeholder 3"/>
          <p:cNvSpPr>
            <a:spLocks noGrp="1"/>
          </p:cNvSpPr>
          <p:nvPr>
            <p:ph type="sldNum" sz="quarter" idx="10"/>
          </p:nvPr>
        </p:nvSpPr>
        <p:spPr/>
        <p:txBody>
          <a:bodyPr/>
          <a:lstStyle/>
          <a:p>
            <a:fld id="{4D451FAE-3C5C-4B92-B858-B6B250C84D7B}" type="slidenum">
              <a:rPr lang="en-US" smtClean="0"/>
              <a:pPr/>
              <a:t>20</a:t>
            </a:fld>
            <a:endParaRPr lang="en-US"/>
          </a:p>
        </p:txBody>
      </p:sp>
    </p:spTree>
    <p:extLst>
      <p:ext uri="{BB962C8B-B14F-4D97-AF65-F5344CB8AC3E}">
        <p14:creationId xmlns="" xmlns:p14="http://schemas.microsoft.com/office/powerpoint/2010/main" val="1070492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7378" indent="-283607">
              <a:spcBef>
                <a:spcPct val="30000"/>
              </a:spcBef>
              <a:defRPr sz="1200">
                <a:solidFill>
                  <a:schemeClr val="tx1"/>
                </a:solidFill>
                <a:latin typeface="Arial" panose="020B0604020202020204" pitchFamily="34" charset="0"/>
              </a:defRPr>
            </a:lvl2pPr>
            <a:lvl3pPr marL="1134428" indent="-226886">
              <a:spcBef>
                <a:spcPct val="30000"/>
              </a:spcBef>
              <a:defRPr sz="1200">
                <a:solidFill>
                  <a:schemeClr val="tx1"/>
                </a:solidFill>
                <a:latin typeface="Arial" panose="020B0604020202020204" pitchFamily="34" charset="0"/>
              </a:defRPr>
            </a:lvl3pPr>
            <a:lvl4pPr marL="1588199" indent="-226886">
              <a:spcBef>
                <a:spcPct val="30000"/>
              </a:spcBef>
              <a:defRPr sz="1200">
                <a:solidFill>
                  <a:schemeClr val="tx1"/>
                </a:solidFill>
                <a:latin typeface="Arial" panose="020B0604020202020204" pitchFamily="34" charset="0"/>
              </a:defRPr>
            </a:lvl4pPr>
            <a:lvl5pPr marL="2041970" indent="-226886">
              <a:spcBef>
                <a:spcPct val="30000"/>
              </a:spcBef>
              <a:defRPr sz="1200">
                <a:solidFill>
                  <a:schemeClr val="tx1"/>
                </a:solidFill>
                <a:latin typeface="Arial" panose="020B0604020202020204" pitchFamily="34" charset="0"/>
              </a:defRPr>
            </a:lvl5pPr>
            <a:lvl6pPr marL="2495741" indent="-226886" eaLnBrk="0" fontAlgn="base" hangingPunct="0">
              <a:spcBef>
                <a:spcPct val="30000"/>
              </a:spcBef>
              <a:spcAft>
                <a:spcPct val="0"/>
              </a:spcAft>
              <a:defRPr sz="1200">
                <a:solidFill>
                  <a:schemeClr val="tx1"/>
                </a:solidFill>
                <a:latin typeface="Arial" panose="020B0604020202020204" pitchFamily="34" charset="0"/>
              </a:defRPr>
            </a:lvl6pPr>
            <a:lvl7pPr marL="2949512" indent="-226886" eaLnBrk="0" fontAlgn="base" hangingPunct="0">
              <a:spcBef>
                <a:spcPct val="30000"/>
              </a:spcBef>
              <a:spcAft>
                <a:spcPct val="0"/>
              </a:spcAft>
              <a:defRPr sz="1200">
                <a:solidFill>
                  <a:schemeClr val="tx1"/>
                </a:solidFill>
                <a:latin typeface="Arial" panose="020B0604020202020204" pitchFamily="34" charset="0"/>
              </a:defRPr>
            </a:lvl7pPr>
            <a:lvl8pPr marL="3403283" indent="-226886" eaLnBrk="0" fontAlgn="base" hangingPunct="0">
              <a:spcBef>
                <a:spcPct val="30000"/>
              </a:spcBef>
              <a:spcAft>
                <a:spcPct val="0"/>
              </a:spcAft>
              <a:defRPr sz="1200">
                <a:solidFill>
                  <a:schemeClr val="tx1"/>
                </a:solidFill>
                <a:latin typeface="Arial" panose="020B0604020202020204" pitchFamily="34" charset="0"/>
              </a:defRPr>
            </a:lvl8pPr>
            <a:lvl9pPr marL="3857054" indent="-226886"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892674-723D-4212-A243-75D20FD1EB47}" type="slidenum">
              <a:rPr lang="en-GB" altLang="en-US" smtClean="0"/>
              <a:pPr>
                <a:spcBef>
                  <a:spcPct val="0"/>
                </a:spcBef>
              </a:pPr>
              <a:t>3</a:t>
            </a:fld>
            <a:endParaRPr lang="en-GB" altLang="en-US" dirty="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170164" indent="-170164" defTabSz="907542" eaLnBrk="1" fontAlgn="auto" hangingPunct="1">
              <a:spcBef>
                <a:spcPts val="0"/>
              </a:spcBef>
              <a:spcAft>
                <a:spcPts val="0"/>
              </a:spcAft>
              <a:buFont typeface="Arial" panose="020B0604020202020204" pitchFamily="34" charset="0"/>
              <a:buChar char="•"/>
              <a:defRPr/>
            </a:pPr>
            <a:r>
              <a:rPr lang="en-ZA" i="1" dirty="0" smtClean="0">
                <a:solidFill>
                  <a:srgbClr val="000000"/>
                </a:solidFill>
                <a:latin typeface="Arial" panose="020B0604020202020204" pitchFamily="34" charset="0"/>
              </a:rPr>
              <a:t>Review slide content</a:t>
            </a:r>
          </a:p>
          <a:p>
            <a:pPr marL="170164" indent="-170164" defTabSz="907542" eaLnBrk="1" fontAlgn="auto" hangingPunct="1">
              <a:spcBef>
                <a:spcPts val="0"/>
              </a:spcBef>
              <a:spcAft>
                <a:spcPts val="0"/>
              </a:spcAft>
              <a:buFont typeface="Arial" panose="020B0604020202020204" pitchFamily="34" charset="0"/>
              <a:buChar char="•"/>
              <a:defRPr/>
            </a:pPr>
            <a:r>
              <a:rPr lang="en-ZA" dirty="0" smtClean="0">
                <a:solidFill>
                  <a:srgbClr val="000000"/>
                </a:solidFill>
                <a:latin typeface="Arial" panose="020B0604020202020204" pitchFamily="34" charset="0"/>
              </a:rPr>
              <a:t>Explain that, as discussed in the first section on Overarching Goals and Ethical Principles, human rights are a set of legal rights that grow out of the basic equality and human dignity shared by all human beings</a:t>
            </a:r>
          </a:p>
        </p:txBody>
      </p:sp>
    </p:spTree>
    <p:extLst>
      <p:ext uri="{BB962C8B-B14F-4D97-AF65-F5344CB8AC3E}">
        <p14:creationId xmlns="" xmlns:p14="http://schemas.microsoft.com/office/powerpoint/2010/main" val="18930806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Ask delegates to determine if patients in their TB programme carry costs</a:t>
            </a:r>
            <a:r>
              <a:rPr lang="en-ZA" baseline="0" dirty="0" smtClean="0"/>
              <a:t> for the items listed on the slide, using a flip chart to record the responses</a:t>
            </a:r>
          </a:p>
          <a:p>
            <a:pPr marL="170164" indent="-170164">
              <a:buFont typeface="Arial" panose="020B0604020202020204" pitchFamily="34" charset="0"/>
              <a:buChar char="•"/>
            </a:pPr>
            <a:r>
              <a:rPr lang="en-ZA" baseline="0" dirty="0" smtClean="0"/>
              <a:t>Ask delegates to add other items that patient may have to pay for as part of receiving care and support in the TB programme  </a:t>
            </a:r>
          </a:p>
          <a:p>
            <a:pPr marL="170164" indent="-170164">
              <a:buFont typeface="Arial" panose="020B0604020202020204" pitchFamily="34" charset="0"/>
              <a:buChar char="•"/>
            </a:pPr>
            <a:r>
              <a:rPr lang="en-ZA" baseline="0" dirty="0" smtClean="0"/>
              <a:t>Spend 5-10 minutes obtaining and discussing the responses</a:t>
            </a:r>
          </a:p>
          <a:p>
            <a:pPr marL="170164" indent="-170164">
              <a:buFont typeface="Arial" panose="020B0604020202020204" pitchFamily="34" charset="0"/>
              <a:buChar char="•"/>
            </a:pPr>
            <a:r>
              <a:rPr lang="en-ZA" baseline="0" dirty="0" smtClean="0"/>
              <a:t>Remind delegates that costs, either direct or indirect, impact on access to TB care and potentially adherence to treatment, thereby compromising the ethical values of social justice, equity and common good</a:t>
            </a:r>
            <a:endParaRPr lang="en-US" dirty="0"/>
          </a:p>
        </p:txBody>
      </p:sp>
      <p:sp>
        <p:nvSpPr>
          <p:cNvPr id="4" name="Slide Number Placeholder 3"/>
          <p:cNvSpPr>
            <a:spLocks noGrp="1"/>
          </p:cNvSpPr>
          <p:nvPr>
            <p:ph type="sldNum" sz="quarter" idx="10"/>
          </p:nvPr>
        </p:nvSpPr>
        <p:spPr/>
        <p:txBody>
          <a:bodyPr/>
          <a:lstStyle/>
          <a:p>
            <a:fld id="{4D451FAE-3C5C-4B92-B858-B6B250C84D7B}" type="slidenum">
              <a:rPr lang="en-US" smtClean="0"/>
              <a:pPr/>
              <a:t>21</a:t>
            </a:fld>
            <a:endParaRPr lang="en-US"/>
          </a:p>
        </p:txBody>
      </p:sp>
    </p:spTree>
    <p:extLst>
      <p:ext uri="{BB962C8B-B14F-4D97-AF65-F5344CB8AC3E}">
        <p14:creationId xmlns="" xmlns:p14="http://schemas.microsoft.com/office/powerpoint/2010/main" val="38485185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i="1" dirty="0" smtClean="0"/>
              <a:t>Review slide content</a:t>
            </a:r>
          </a:p>
          <a:p>
            <a:pPr marL="170164" indent="-170164">
              <a:buFont typeface="Arial" panose="020B0604020202020204" pitchFamily="34" charset="0"/>
              <a:buChar char="•"/>
            </a:pPr>
            <a:r>
              <a:rPr lang="en-US" dirty="0" smtClean="0"/>
              <a:t>State that as WHO recognised, these causes of root causes of drug- resistant TB may be due to lack of appropriate diagnostics or treatment </a:t>
            </a:r>
            <a:endParaRPr lang="en-US" strike="sngStrike" dirty="0" smtClean="0"/>
          </a:p>
          <a:p>
            <a:pPr marL="170164" indent="-170164">
              <a:buFont typeface="Arial" panose="020B0604020202020204" pitchFamily="34" charset="0"/>
              <a:buChar char="•"/>
            </a:pPr>
            <a:r>
              <a:rPr lang="en-US" dirty="0" smtClean="0"/>
              <a:t>Resources directed to solving these problems will enable governments to avoid the financial burdens associated with treating MDR- and XDR-TB</a:t>
            </a:r>
            <a:endParaRPr lang="en-US" dirty="0"/>
          </a:p>
        </p:txBody>
      </p:sp>
      <p:sp>
        <p:nvSpPr>
          <p:cNvPr id="4" name="Slide Number Placeholder 3"/>
          <p:cNvSpPr>
            <a:spLocks noGrp="1"/>
          </p:cNvSpPr>
          <p:nvPr>
            <p:ph type="sldNum" sz="quarter" idx="10"/>
          </p:nvPr>
        </p:nvSpPr>
        <p:spPr/>
        <p:txBody>
          <a:bodyPr/>
          <a:lstStyle/>
          <a:p>
            <a:fld id="{4D451FAE-3C5C-4B92-B858-B6B250C84D7B}" type="slidenum">
              <a:rPr lang="en-US" smtClean="0"/>
              <a:pPr/>
              <a:t>22</a:t>
            </a:fld>
            <a:endParaRPr lang="en-US"/>
          </a:p>
        </p:txBody>
      </p:sp>
    </p:spTree>
    <p:extLst>
      <p:ext uri="{BB962C8B-B14F-4D97-AF65-F5344CB8AC3E}">
        <p14:creationId xmlns="" xmlns:p14="http://schemas.microsoft.com/office/powerpoint/2010/main" val="29956750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defTabSz="907542" eaLnBrk="1" fontAlgn="auto" hangingPunct="1">
              <a:spcBef>
                <a:spcPts val="0"/>
              </a:spcBef>
              <a:spcAft>
                <a:spcPts val="0"/>
              </a:spcAft>
              <a:buFont typeface="Arial" panose="020B0604020202020204" pitchFamily="34" charset="0"/>
              <a:buChar char="•"/>
              <a:defRPr/>
            </a:pPr>
            <a:r>
              <a:rPr lang="en-US" i="1" dirty="0" smtClean="0"/>
              <a:t>Review slide content</a:t>
            </a:r>
          </a:p>
          <a:p>
            <a:pPr marL="170164" indent="-170164">
              <a:buFont typeface="Arial" panose="020B0604020202020204" pitchFamily="34" charset="0"/>
              <a:buChar char="•"/>
            </a:pPr>
            <a:r>
              <a:rPr lang="en-US" dirty="0" smtClean="0"/>
              <a:t>If MDR- and XDR-TB cases are not appropriately treated, a self-sustaining and potentially devastating epidemic of drug-resistant TB will be the inevitable result, due to human suffering and significantly higher morbidity and mortality</a:t>
            </a:r>
          </a:p>
        </p:txBody>
      </p:sp>
      <p:sp>
        <p:nvSpPr>
          <p:cNvPr id="4" name="Slide Number Placeholder 3"/>
          <p:cNvSpPr>
            <a:spLocks noGrp="1"/>
          </p:cNvSpPr>
          <p:nvPr>
            <p:ph type="sldNum" sz="quarter" idx="10"/>
          </p:nvPr>
        </p:nvSpPr>
        <p:spPr/>
        <p:txBody>
          <a:bodyPr/>
          <a:lstStyle/>
          <a:p>
            <a:fld id="{4D451FAE-3C5C-4B92-B858-B6B250C84D7B}" type="slidenum">
              <a:rPr lang="en-US" smtClean="0"/>
              <a:pPr/>
              <a:t>23</a:t>
            </a:fld>
            <a:endParaRPr lang="en-US"/>
          </a:p>
        </p:txBody>
      </p:sp>
    </p:spTree>
    <p:extLst>
      <p:ext uri="{BB962C8B-B14F-4D97-AF65-F5344CB8AC3E}">
        <p14:creationId xmlns="" xmlns:p14="http://schemas.microsoft.com/office/powerpoint/2010/main" val="22352246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State that it is undeniable that the expense of providing universal access to TB care, particularly MDR- and XDR-TB care, poses a significant burden for resource-poor countries</a:t>
            </a:r>
          </a:p>
          <a:p>
            <a:pPr marL="170164" indent="-170164">
              <a:buFont typeface="Arial" panose="020B0604020202020204" pitchFamily="34" charset="0"/>
              <a:buChar char="•"/>
            </a:pPr>
            <a:r>
              <a:rPr lang="en-US" dirty="0" smtClean="0"/>
              <a:t>As noted above, these governments have an obligation to move as expeditiously and effectively as possible to scaling up their treatment capacity</a:t>
            </a:r>
          </a:p>
          <a:p>
            <a:pPr marL="170164" indent="-170164">
              <a:buFont typeface="Arial" panose="020B0604020202020204" pitchFamily="34" charset="0"/>
              <a:buChar char="•"/>
            </a:pPr>
            <a:r>
              <a:rPr lang="en-US" dirty="0" smtClean="0"/>
              <a:t>For example, an argument based on humanitarian principles such as beneficence, solidarity, etc. that fellow human beings require relatively cheap interventions that could easily and dramatically improve their lives</a:t>
            </a:r>
          </a:p>
          <a:p>
            <a:pPr marL="170164" indent="-170164">
              <a:buFont typeface="Arial" panose="020B0604020202020204" pitchFamily="34" charset="0"/>
              <a:buChar char="•"/>
            </a:pPr>
            <a:r>
              <a:rPr lang="en-US" dirty="0" smtClean="0"/>
              <a:t>The argument could be grounded in the idea that justice requires a redistribution of wealth because the present actual distribution might be at least partly due to past unfairness</a:t>
            </a:r>
            <a:endParaRPr lang="en-US" dirty="0"/>
          </a:p>
        </p:txBody>
      </p:sp>
      <p:sp>
        <p:nvSpPr>
          <p:cNvPr id="4" name="Slide Number Placeholder 3"/>
          <p:cNvSpPr>
            <a:spLocks noGrp="1"/>
          </p:cNvSpPr>
          <p:nvPr>
            <p:ph type="sldNum" sz="quarter" idx="10"/>
          </p:nvPr>
        </p:nvSpPr>
        <p:spPr/>
        <p:txBody>
          <a:bodyPr/>
          <a:lstStyle/>
          <a:p>
            <a:fld id="{4D451FAE-3C5C-4B92-B858-B6B250C84D7B}" type="slidenum">
              <a:rPr lang="en-US" smtClean="0"/>
              <a:pPr/>
              <a:t>24</a:t>
            </a:fld>
            <a:endParaRPr lang="en-US"/>
          </a:p>
        </p:txBody>
      </p:sp>
    </p:spTree>
    <p:extLst>
      <p:ext uri="{BB962C8B-B14F-4D97-AF65-F5344CB8AC3E}">
        <p14:creationId xmlns="" xmlns:p14="http://schemas.microsoft.com/office/powerpoint/2010/main" val="24085995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Explain that there is another compelling reason that obligations regarding TB care and control should be taken seriously</a:t>
            </a:r>
          </a:p>
          <a:p>
            <a:pPr marL="170164" indent="-170164">
              <a:buFont typeface="Arial" panose="020B0604020202020204" pitchFamily="34" charset="0"/>
              <a:buChar char="•"/>
            </a:pPr>
            <a:r>
              <a:rPr lang="en-ZA" i="1" dirty="0" smtClean="0"/>
              <a:t>Review slide content</a:t>
            </a:r>
            <a:endParaRPr lang="en-US" i="1" dirty="0" smtClean="0"/>
          </a:p>
          <a:p>
            <a:pPr marL="170164" indent="-170164">
              <a:buFont typeface="Arial" panose="020B0604020202020204" pitchFamily="34" charset="0"/>
              <a:buChar char="•"/>
            </a:pPr>
            <a:r>
              <a:rPr lang="en-US" dirty="0" smtClean="0"/>
              <a:t>Even if governments find moral arguments unconvincing, they have a strong prudential reason to be concerned about diseases such as TB, in light of the growing drug resistance</a:t>
            </a:r>
          </a:p>
          <a:p>
            <a:pPr marL="170164" indent="-170164">
              <a:buFont typeface="Arial" panose="020B0604020202020204" pitchFamily="34" charset="0"/>
              <a:buChar char="•"/>
            </a:pPr>
            <a:r>
              <a:rPr lang="en-US" dirty="0" smtClean="0"/>
              <a:t>If the situation deteriorates elsewhere in the world, it is likely to be only a matter of time before it impacts upon one’s own country</a:t>
            </a:r>
            <a:endParaRPr lang="en-US" dirty="0"/>
          </a:p>
        </p:txBody>
      </p:sp>
      <p:sp>
        <p:nvSpPr>
          <p:cNvPr id="4" name="Slide Number Placeholder 3"/>
          <p:cNvSpPr>
            <a:spLocks noGrp="1"/>
          </p:cNvSpPr>
          <p:nvPr>
            <p:ph type="sldNum" sz="quarter" idx="10"/>
          </p:nvPr>
        </p:nvSpPr>
        <p:spPr/>
        <p:txBody>
          <a:bodyPr/>
          <a:lstStyle/>
          <a:p>
            <a:fld id="{4D451FAE-3C5C-4B92-B858-B6B250C84D7B}" type="slidenum">
              <a:rPr lang="en-US" smtClean="0"/>
              <a:pPr/>
              <a:t>25</a:t>
            </a:fld>
            <a:endParaRPr lang="en-US"/>
          </a:p>
        </p:txBody>
      </p:sp>
    </p:spTree>
    <p:extLst>
      <p:ext uri="{BB962C8B-B14F-4D97-AF65-F5344CB8AC3E}">
        <p14:creationId xmlns="" xmlns:p14="http://schemas.microsoft.com/office/powerpoint/2010/main" val="14394715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Explain that it is ethically unacceptable for national TB programmes to provide drugs that are not quality-assured</a:t>
            </a:r>
            <a:endParaRPr lang="en-US" strike="sngStrike" dirty="0" smtClean="0"/>
          </a:p>
          <a:p>
            <a:pPr marL="170164" indent="-170164">
              <a:buFont typeface="Arial" panose="020B0604020202020204" pitchFamily="34" charset="0"/>
              <a:buChar char="•"/>
            </a:pPr>
            <a:r>
              <a:rPr lang="en-US" dirty="0" smtClean="0"/>
              <a:t>The Stop TB Partnership’s Global Drug Facility has identified infrequent and poor quality drug supplies as the main barrier to preventing and eliminating TB</a:t>
            </a:r>
            <a:endParaRPr lang="en-US" strike="sngStrike" dirty="0" smtClean="0"/>
          </a:p>
          <a:p>
            <a:pPr marL="170164" indent="-170164">
              <a:buFont typeface="Arial" panose="020B0604020202020204" pitchFamily="34" charset="0"/>
              <a:buChar char="•"/>
            </a:pPr>
            <a:r>
              <a:rPr lang="en-US" i="1" dirty="0" smtClean="0"/>
              <a:t>Review slide content</a:t>
            </a:r>
          </a:p>
          <a:p>
            <a:pPr marL="170164" indent="-170164">
              <a:buFont typeface="Arial" panose="020B0604020202020204" pitchFamily="34" charset="0"/>
              <a:buChar char="•"/>
            </a:pPr>
            <a:r>
              <a:rPr lang="en-US" dirty="0" smtClean="0"/>
              <a:t>Individual providers are simply not equipped to evaluate the quality of drugs on a case-by-case basis</a:t>
            </a:r>
          </a:p>
        </p:txBody>
      </p:sp>
      <p:sp>
        <p:nvSpPr>
          <p:cNvPr id="4" name="Slide Number Placeholder 3"/>
          <p:cNvSpPr>
            <a:spLocks noGrp="1"/>
          </p:cNvSpPr>
          <p:nvPr>
            <p:ph type="sldNum" sz="quarter" idx="10"/>
          </p:nvPr>
        </p:nvSpPr>
        <p:spPr/>
        <p:txBody>
          <a:bodyPr/>
          <a:lstStyle/>
          <a:p>
            <a:fld id="{4D451FAE-3C5C-4B92-B858-B6B250C84D7B}" type="slidenum">
              <a:rPr lang="en-US" smtClean="0"/>
              <a:pPr/>
              <a:t>26</a:t>
            </a:fld>
            <a:endParaRPr lang="en-US"/>
          </a:p>
        </p:txBody>
      </p:sp>
    </p:spTree>
    <p:extLst>
      <p:ext uri="{BB962C8B-B14F-4D97-AF65-F5344CB8AC3E}">
        <p14:creationId xmlns="" xmlns:p14="http://schemas.microsoft.com/office/powerpoint/2010/main" val="40321454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defTabSz="907542" eaLnBrk="1" fontAlgn="auto" hangingPunct="1">
              <a:spcBef>
                <a:spcPts val="0"/>
              </a:spcBef>
              <a:spcAft>
                <a:spcPts val="0"/>
              </a:spcAft>
              <a:buFont typeface="Arial" panose="020B0604020202020204" pitchFamily="34" charset="0"/>
              <a:buChar char="•"/>
              <a:defRPr/>
            </a:pPr>
            <a:r>
              <a:rPr lang="en-ZA" dirty="0" smtClean="0">
                <a:latin typeface="Arial" panose="020B0604020202020204" pitchFamily="34" charset="0"/>
              </a:rPr>
              <a:t>Ask delegates to consider if </a:t>
            </a:r>
            <a:r>
              <a:rPr lang="en-US" dirty="0" smtClean="0"/>
              <a:t>all patients who are HIV-positive are counselled and offered testing for TB</a:t>
            </a:r>
          </a:p>
          <a:p>
            <a:pPr marL="170164" indent="-170164" defTabSz="907542" eaLnBrk="1" fontAlgn="auto" hangingPunct="1">
              <a:spcBef>
                <a:spcPts val="0"/>
              </a:spcBef>
              <a:spcAft>
                <a:spcPts val="0"/>
              </a:spcAft>
              <a:buFont typeface="Arial" panose="020B0604020202020204" pitchFamily="34" charset="0"/>
              <a:buChar char="•"/>
              <a:defRPr/>
            </a:pPr>
            <a:r>
              <a:rPr lang="en-ZA" dirty="0" smtClean="0"/>
              <a:t>Ask delegates to share what drives their decision-making regarding which patients who are HIV-positive</a:t>
            </a:r>
            <a:r>
              <a:rPr lang="en-ZA" baseline="0" dirty="0" smtClean="0"/>
              <a:t> are counselled and offered TB testing</a:t>
            </a:r>
            <a:endParaRPr lang="en-US" dirty="0" smtClean="0"/>
          </a:p>
          <a:p>
            <a:pPr marL="170164" indent="-170164" defTabSz="907542" eaLnBrk="1" fontAlgn="auto" hangingPunct="1">
              <a:spcBef>
                <a:spcPts val="0"/>
              </a:spcBef>
              <a:spcAft>
                <a:spcPts val="0"/>
              </a:spcAft>
              <a:buFont typeface="Arial" panose="020B0604020202020204" pitchFamily="34" charset="0"/>
              <a:buChar char="•"/>
              <a:defRPr/>
            </a:pPr>
            <a:r>
              <a:rPr lang="en-ZA" dirty="0" smtClean="0"/>
              <a:t>Spend 5-10 minutes on the discussion</a:t>
            </a:r>
            <a:endParaRPr lang="en-US" dirty="0" smtClean="0"/>
          </a:p>
          <a:p>
            <a:pPr marL="170164" indent="-170164" defTabSz="907542" eaLnBrk="1" fontAlgn="auto" hangingPunct="1">
              <a:spcBef>
                <a:spcPts val="0"/>
              </a:spcBef>
              <a:spcAft>
                <a:spcPts val="0"/>
              </a:spcAft>
              <a:buFont typeface="Arial" panose="020B0604020202020204" pitchFamily="34" charset="0"/>
              <a:buChar char="•"/>
              <a:defRPr/>
            </a:pPr>
            <a:r>
              <a:rPr lang="en-ZA" dirty="0" smtClean="0"/>
              <a:t>State</a:t>
            </a:r>
            <a:r>
              <a:rPr lang="en-ZA" baseline="0" dirty="0" smtClean="0"/>
              <a:t> that </a:t>
            </a:r>
            <a:r>
              <a:rPr lang="en-US" dirty="0" smtClean="0"/>
              <a:t>whether or not a patient is tested for TB should not depend on the type of patient or the provider</a:t>
            </a:r>
          </a:p>
          <a:p>
            <a:pPr marL="170164" indent="-170164" defTabSz="907542" eaLnBrk="1" fontAlgn="auto" hangingPunct="1">
              <a:spcBef>
                <a:spcPts val="0"/>
              </a:spcBef>
              <a:spcAft>
                <a:spcPts val="0"/>
              </a:spcAft>
              <a:buFont typeface="Arial" panose="020B0604020202020204" pitchFamily="34" charset="0"/>
              <a:buChar char="•"/>
              <a:defRPr/>
            </a:pPr>
            <a:endParaRPr lang="en-US" dirty="0" smtClean="0"/>
          </a:p>
          <a:p>
            <a:pPr marL="170164" indent="-170164">
              <a:buFont typeface="Arial" panose="020B0604020202020204" pitchFamily="34" charset="0"/>
              <a:buChar char="•"/>
            </a:pPr>
            <a:endParaRPr lang="en-US" dirty="0" smtClean="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4D451FAE-3C5C-4B92-B858-B6B250C84D7B}" type="slidenum">
              <a:rPr lang="en-US" smtClean="0"/>
              <a:pPr/>
              <a:t>27</a:t>
            </a:fld>
            <a:endParaRPr lang="en-US"/>
          </a:p>
        </p:txBody>
      </p:sp>
    </p:spTree>
    <p:extLst>
      <p:ext uri="{BB962C8B-B14F-4D97-AF65-F5344CB8AC3E}">
        <p14:creationId xmlns="" xmlns:p14="http://schemas.microsoft.com/office/powerpoint/2010/main" val="37592365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Explain that </a:t>
            </a:r>
            <a:r>
              <a:rPr lang="en-US" dirty="0" smtClean="0"/>
              <a:t>when governments do not satisfy their obligation to make quality-assured TB drugs available, health care providers making decisions for individual patients face difficult ethical dilemmas</a:t>
            </a:r>
          </a:p>
          <a:p>
            <a:pPr marL="170164" indent="-170164">
              <a:buFont typeface="Arial" panose="020B0604020202020204" pitchFamily="34" charset="0"/>
              <a:buChar char="•"/>
            </a:pPr>
            <a:r>
              <a:rPr lang="en-US" dirty="0" smtClean="0"/>
              <a:t>In some cases, they may reasonably conclude that it would be ethically preferable to give a patient drugs of unknown quality rather than forego treatment entirely</a:t>
            </a:r>
          </a:p>
          <a:p>
            <a:pPr marL="170164" indent="-170164">
              <a:buFont typeface="Arial" panose="020B0604020202020204" pitchFamily="34" charset="0"/>
              <a:buChar char="•"/>
            </a:pPr>
            <a:r>
              <a:rPr lang="en-US" i="1" dirty="0" smtClean="0"/>
              <a:t>Review slide content</a:t>
            </a:r>
          </a:p>
        </p:txBody>
      </p:sp>
      <p:sp>
        <p:nvSpPr>
          <p:cNvPr id="4" name="Slide Number Placeholder 3"/>
          <p:cNvSpPr>
            <a:spLocks noGrp="1"/>
          </p:cNvSpPr>
          <p:nvPr>
            <p:ph type="sldNum" sz="quarter" idx="10"/>
          </p:nvPr>
        </p:nvSpPr>
        <p:spPr/>
        <p:txBody>
          <a:bodyPr/>
          <a:lstStyle/>
          <a:p>
            <a:fld id="{4D451FAE-3C5C-4B92-B858-B6B250C84D7B}" type="slidenum">
              <a:rPr lang="en-US" smtClean="0"/>
              <a:pPr/>
              <a:t>28</a:t>
            </a:fld>
            <a:endParaRPr lang="en-US"/>
          </a:p>
        </p:txBody>
      </p:sp>
    </p:spTree>
    <p:extLst>
      <p:ext uri="{BB962C8B-B14F-4D97-AF65-F5344CB8AC3E}">
        <p14:creationId xmlns="" xmlns:p14="http://schemas.microsoft.com/office/powerpoint/2010/main" val="8598369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7378" indent="-283607">
              <a:spcBef>
                <a:spcPct val="30000"/>
              </a:spcBef>
              <a:defRPr sz="1200">
                <a:solidFill>
                  <a:schemeClr val="tx1"/>
                </a:solidFill>
                <a:latin typeface="Arial" panose="020B0604020202020204" pitchFamily="34" charset="0"/>
              </a:defRPr>
            </a:lvl2pPr>
            <a:lvl3pPr marL="1134428" indent="-226886">
              <a:spcBef>
                <a:spcPct val="30000"/>
              </a:spcBef>
              <a:defRPr sz="1200">
                <a:solidFill>
                  <a:schemeClr val="tx1"/>
                </a:solidFill>
                <a:latin typeface="Arial" panose="020B0604020202020204" pitchFamily="34" charset="0"/>
              </a:defRPr>
            </a:lvl3pPr>
            <a:lvl4pPr marL="1588199" indent="-226886">
              <a:spcBef>
                <a:spcPct val="30000"/>
              </a:spcBef>
              <a:defRPr sz="1200">
                <a:solidFill>
                  <a:schemeClr val="tx1"/>
                </a:solidFill>
                <a:latin typeface="Arial" panose="020B0604020202020204" pitchFamily="34" charset="0"/>
              </a:defRPr>
            </a:lvl4pPr>
            <a:lvl5pPr marL="2041970" indent="-226886">
              <a:spcBef>
                <a:spcPct val="30000"/>
              </a:spcBef>
              <a:defRPr sz="1200">
                <a:solidFill>
                  <a:schemeClr val="tx1"/>
                </a:solidFill>
                <a:latin typeface="Arial" panose="020B0604020202020204" pitchFamily="34" charset="0"/>
              </a:defRPr>
            </a:lvl5pPr>
            <a:lvl6pPr marL="2495741" indent="-226886" eaLnBrk="0" fontAlgn="base" hangingPunct="0">
              <a:spcBef>
                <a:spcPct val="30000"/>
              </a:spcBef>
              <a:spcAft>
                <a:spcPct val="0"/>
              </a:spcAft>
              <a:defRPr sz="1200">
                <a:solidFill>
                  <a:schemeClr val="tx1"/>
                </a:solidFill>
                <a:latin typeface="Arial" panose="020B0604020202020204" pitchFamily="34" charset="0"/>
              </a:defRPr>
            </a:lvl6pPr>
            <a:lvl7pPr marL="2949512" indent="-226886" eaLnBrk="0" fontAlgn="base" hangingPunct="0">
              <a:spcBef>
                <a:spcPct val="30000"/>
              </a:spcBef>
              <a:spcAft>
                <a:spcPct val="0"/>
              </a:spcAft>
              <a:defRPr sz="1200">
                <a:solidFill>
                  <a:schemeClr val="tx1"/>
                </a:solidFill>
                <a:latin typeface="Arial" panose="020B0604020202020204" pitchFamily="34" charset="0"/>
              </a:defRPr>
            </a:lvl7pPr>
            <a:lvl8pPr marL="3403283" indent="-226886" eaLnBrk="0" fontAlgn="base" hangingPunct="0">
              <a:spcBef>
                <a:spcPct val="30000"/>
              </a:spcBef>
              <a:spcAft>
                <a:spcPct val="0"/>
              </a:spcAft>
              <a:defRPr sz="1200">
                <a:solidFill>
                  <a:schemeClr val="tx1"/>
                </a:solidFill>
                <a:latin typeface="Arial" panose="020B0604020202020204" pitchFamily="34" charset="0"/>
              </a:defRPr>
            </a:lvl8pPr>
            <a:lvl9pPr marL="3857054" indent="-226886"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892674-723D-4212-A243-75D20FD1EB47}" type="slidenum">
              <a:rPr lang="en-GB" altLang="en-US" smtClean="0"/>
              <a:pPr>
                <a:spcBef>
                  <a:spcPct val="0"/>
                </a:spcBef>
              </a:pPr>
              <a:t>29</a:t>
            </a:fld>
            <a:endParaRPr lang="en-GB"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170164" indent="-170164">
              <a:buFont typeface="Arial" panose="020B0604020202020204" pitchFamily="34" charset="0"/>
              <a:buChar char="•"/>
            </a:pPr>
            <a:r>
              <a:rPr lang="en-ZA" dirty="0" smtClean="0"/>
              <a:t>State that many of the key ethical considerations relevant to promoting access to TB prevention, care and treatment are already part of WHO’s Stop TB Strategy</a:t>
            </a:r>
          </a:p>
          <a:p>
            <a:pPr marL="170164" indent="-170164">
              <a:buFont typeface="Arial" panose="020B0604020202020204" pitchFamily="34" charset="0"/>
              <a:buChar char="•"/>
            </a:pPr>
            <a:r>
              <a:rPr lang="en-ZA" i="1" dirty="0" smtClean="0"/>
              <a:t>Review slide content</a:t>
            </a:r>
          </a:p>
          <a:p>
            <a:pPr marL="170164" indent="-170164">
              <a:buFont typeface="Arial" panose="020B0604020202020204" pitchFamily="34" charset="0"/>
              <a:buChar char="•"/>
            </a:pPr>
            <a:r>
              <a:rPr lang="en-ZA" dirty="0" smtClean="0"/>
              <a:t>The following four slides will examine each of these considerations in greater detail</a:t>
            </a:r>
          </a:p>
        </p:txBody>
      </p:sp>
    </p:spTree>
    <p:extLst>
      <p:ext uri="{BB962C8B-B14F-4D97-AF65-F5344CB8AC3E}">
        <p14:creationId xmlns="" xmlns:p14="http://schemas.microsoft.com/office/powerpoint/2010/main" val="39363366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7378" indent="-283607">
              <a:spcBef>
                <a:spcPct val="30000"/>
              </a:spcBef>
              <a:defRPr sz="1200">
                <a:solidFill>
                  <a:schemeClr val="tx1"/>
                </a:solidFill>
                <a:latin typeface="Arial" panose="020B0604020202020204" pitchFamily="34" charset="0"/>
              </a:defRPr>
            </a:lvl2pPr>
            <a:lvl3pPr marL="1134428" indent="-226886">
              <a:spcBef>
                <a:spcPct val="30000"/>
              </a:spcBef>
              <a:defRPr sz="1200">
                <a:solidFill>
                  <a:schemeClr val="tx1"/>
                </a:solidFill>
                <a:latin typeface="Arial" panose="020B0604020202020204" pitchFamily="34" charset="0"/>
              </a:defRPr>
            </a:lvl3pPr>
            <a:lvl4pPr marL="1588199" indent="-226886">
              <a:spcBef>
                <a:spcPct val="30000"/>
              </a:spcBef>
              <a:defRPr sz="1200">
                <a:solidFill>
                  <a:schemeClr val="tx1"/>
                </a:solidFill>
                <a:latin typeface="Arial" panose="020B0604020202020204" pitchFamily="34" charset="0"/>
              </a:defRPr>
            </a:lvl4pPr>
            <a:lvl5pPr marL="2041970" indent="-226886">
              <a:spcBef>
                <a:spcPct val="30000"/>
              </a:spcBef>
              <a:defRPr sz="1200">
                <a:solidFill>
                  <a:schemeClr val="tx1"/>
                </a:solidFill>
                <a:latin typeface="Arial" panose="020B0604020202020204" pitchFamily="34" charset="0"/>
              </a:defRPr>
            </a:lvl5pPr>
            <a:lvl6pPr marL="2495741" indent="-226886" eaLnBrk="0" fontAlgn="base" hangingPunct="0">
              <a:spcBef>
                <a:spcPct val="30000"/>
              </a:spcBef>
              <a:spcAft>
                <a:spcPct val="0"/>
              </a:spcAft>
              <a:defRPr sz="1200">
                <a:solidFill>
                  <a:schemeClr val="tx1"/>
                </a:solidFill>
                <a:latin typeface="Arial" panose="020B0604020202020204" pitchFamily="34" charset="0"/>
              </a:defRPr>
            </a:lvl6pPr>
            <a:lvl7pPr marL="2949512" indent="-226886" eaLnBrk="0" fontAlgn="base" hangingPunct="0">
              <a:spcBef>
                <a:spcPct val="30000"/>
              </a:spcBef>
              <a:spcAft>
                <a:spcPct val="0"/>
              </a:spcAft>
              <a:defRPr sz="1200">
                <a:solidFill>
                  <a:schemeClr val="tx1"/>
                </a:solidFill>
                <a:latin typeface="Arial" panose="020B0604020202020204" pitchFamily="34" charset="0"/>
              </a:defRPr>
            </a:lvl7pPr>
            <a:lvl8pPr marL="3403283" indent="-226886" eaLnBrk="0" fontAlgn="base" hangingPunct="0">
              <a:spcBef>
                <a:spcPct val="30000"/>
              </a:spcBef>
              <a:spcAft>
                <a:spcPct val="0"/>
              </a:spcAft>
              <a:defRPr sz="1200">
                <a:solidFill>
                  <a:schemeClr val="tx1"/>
                </a:solidFill>
                <a:latin typeface="Arial" panose="020B0604020202020204" pitchFamily="34" charset="0"/>
              </a:defRPr>
            </a:lvl8pPr>
            <a:lvl9pPr marL="3857054" indent="-226886"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892674-723D-4212-A243-75D20FD1EB47}" type="slidenum">
              <a:rPr lang="en-GB" altLang="en-US" smtClean="0"/>
              <a:pPr>
                <a:spcBef>
                  <a:spcPct val="0"/>
                </a:spcBef>
              </a:pPr>
              <a:t>30</a:t>
            </a:fld>
            <a:endParaRPr lang="en-GB"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170164" indent="-170164">
              <a:buFont typeface="Arial" panose="020B0604020202020204" pitchFamily="34" charset="0"/>
              <a:buChar char="•"/>
            </a:pPr>
            <a:r>
              <a:rPr lang="en-ZA" dirty="0" smtClean="0"/>
              <a:t>The first ethical consideration in </a:t>
            </a:r>
            <a:r>
              <a:rPr lang="en-US" dirty="0" smtClean="0"/>
              <a:t>developing strategies to promote better access to TB care and treatment is utilising a</a:t>
            </a:r>
            <a:r>
              <a:rPr lang="en-ZA" dirty="0" smtClean="0"/>
              <a:t> patient-centred treatment approach</a:t>
            </a:r>
          </a:p>
          <a:p>
            <a:pPr marL="170164" indent="-170164">
              <a:buFont typeface="Arial" panose="020B0604020202020204" pitchFamily="34" charset="0"/>
              <a:buChar char="•"/>
            </a:pPr>
            <a:r>
              <a:rPr lang="en-ZA" dirty="0" smtClean="0"/>
              <a:t>This was discussed earlier on in the section focussed on Overarching Goals and Ethical Principles</a:t>
            </a:r>
          </a:p>
          <a:p>
            <a:pPr marL="170164" indent="-170164">
              <a:buFont typeface="Arial" panose="020B0604020202020204" pitchFamily="34" charset="0"/>
              <a:buChar char="•"/>
            </a:pPr>
            <a:r>
              <a:rPr lang="en-ZA" i="1" dirty="0" smtClean="0"/>
              <a:t>Review slide content</a:t>
            </a:r>
          </a:p>
        </p:txBody>
      </p:sp>
    </p:spTree>
    <p:extLst>
      <p:ext uri="{BB962C8B-B14F-4D97-AF65-F5344CB8AC3E}">
        <p14:creationId xmlns="" xmlns:p14="http://schemas.microsoft.com/office/powerpoint/2010/main" val="2446449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dirty="0" smtClean="0"/>
              <a:t>Explain</a:t>
            </a:r>
            <a:r>
              <a:rPr lang="en-US" baseline="0" dirty="0" smtClean="0"/>
              <a:t> that since the Universal Declaration on Human Rights was ratified, additional legal documents outlining human rights, including some that  specifically speak to the right to health</a:t>
            </a:r>
          </a:p>
          <a:p>
            <a:pPr marL="171450" indent="-171450">
              <a:buFont typeface="Arial" panose="020B0604020202020204" pitchFamily="34" charset="0"/>
              <a:buChar char="•"/>
            </a:pPr>
            <a:r>
              <a:rPr lang="en-US" i="1" dirty="0" smtClean="0"/>
              <a:t>Review slide content</a:t>
            </a:r>
          </a:p>
          <a:p>
            <a:pPr marL="171450" indent="-171450">
              <a:buFont typeface="Arial" panose="020B0604020202020204" pitchFamily="34" charset="0"/>
              <a:buChar char="•"/>
            </a:pPr>
            <a:r>
              <a:rPr lang="en-US" i="0" dirty="0" smtClean="0"/>
              <a:t>Emphasise</a:t>
            </a:r>
            <a:r>
              <a:rPr lang="en-US" i="0" baseline="0" dirty="0" smtClean="0"/>
              <a:t> that the right to health as defined in Article 12 relates to TB and TB control</a:t>
            </a:r>
            <a:endParaRPr lang="en-US" i="0" dirty="0" smtClean="0"/>
          </a:p>
          <a:p>
            <a:pPr marL="171450" indent="-171450">
              <a:buFont typeface="Arial" panose="020B0604020202020204" pitchFamily="34" charset="0"/>
              <a:buChar char="•"/>
            </a:pPr>
            <a:endParaRPr lang="en-US" i="1" dirty="0" smtClean="0"/>
          </a:p>
          <a:p>
            <a:endParaRPr lang="en-US" i="1" dirty="0"/>
          </a:p>
        </p:txBody>
      </p:sp>
      <p:sp>
        <p:nvSpPr>
          <p:cNvPr id="4" name="Slide Number Placeholder 3"/>
          <p:cNvSpPr>
            <a:spLocks noGrp="1"/>
          </p:cNvSpPr>
          <p:nvPr>
            <p:ph type="sldNum" sz="quarter" idx="10"/>
          </p:nvPr>
        </p:nvSpPr>
        <p:spPr/>
        <p:txBody>
          <a:bodyPr/>
          <a:lstStyle/>
          <a:p>
            <a:pPr>
              <a:defRPr/>
            </a:pPr>
            <a:fld id="{57411416-0ACB-4400-BF4F-A637FF7E3A0E}" type="slidenum">
              <a:rPr lang="en-US" smtClean="0"/>
              <a:pPr>
                <a:defRPr/>
              </a:pPr>
              <a:t>4</a:t>
            </a:fld>
            <a:endParaRPr lang="en-US" dirty="0"/>
          </a:p>
        </p:txBody>
      </p:sp>
    </p:spTree>
    <p:extLst>
      <p:ext uri="{BB962C8B-B14F-4D97-AF65-F5344CB8AC3E}">
        <p14:creationId xmlns="" xmlns:p14="http://schemas.microsoft.com/office/powerpoint/2010/main" val="22710113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7378" indent="-283607">
              <a:spcBef>
                <a:spcPct val="30000"/>
              </a:spcBef>
              <a:defRPr sz="1200">
                <a:solidFill>
                  <a:schemeClr val="tx1"/>
                </a:solidFill>
                <a:latin typeface="Arial" panose="020B0604020202020204" pitchFamily="34" charset="0"/>
              </a:defRPr>
            </a:lvl2pPr>
            <a:lvl3pPr marL="1134428" indent="-226886">
              <a:spcBef>
                <a:spcPct val="30000"/>
              </a:spcBef>
              <a:defRPr sz="1200">
                <a:solidFill>
                  <a:schemeClr val="tx1"/>
                </a:solidFill>
                <a:latin typeface="Arial" panose="020B0604020202020204" pitchFamily="34" charset="0"/>
              </a:defRPr>
            </a:lvl3pPr>
            <a:lvl4pPr marL="1588199" indent="-226886">
              <a:spcBef>
                <a:spcPct val="30000"/>
              </a:spcBef>
              <a:defRPr sz="1200">
                <a:solidFill>
                  <a:schemeClr val="tx1"/>
                </a:solidFill>
                <a:latin typeface="Arial" panose="020B0604020202020204" pitchFamily="34" charset="0"/>
              </a:defRPr>
            </a:lvl4pPr>
            <a:lvl5pPr marL="2041970" indent="-226886">
              <a:spcBef>
                <a:spcPct val="30000"/>
              </a:spcBef>
              <a:defRPr sz="1200">
                <a:solidFill>
                  <a:schemeClr val="tx1"/>
                </a:solidFill>
                <a:latin typeface="Arial" panose="020B0604020202020204" pitchFamily="34" charset="0"/>
              </a:defRPr>
            </a:lvl5pPr>
            <a:lvl6pPr marL="2495741" indent="-226886" eaLnBrk="0" fontAlgn="base" hangingPunct="0">
              <a:spcBef>
                <a:spcPct val="30000"/>
              </a:spcBef>
              <a:spcAft>
                <a:spcPct val="0"/>
              </a:spcAft>
              <a:defRPr sz="1200">
                <a:solidFill>
                  <a:schemeClr val="tx1"/>
                </a:solidFill>
                <a:latin typeface="Arial" panose="020B0604020202020204" pitchFamily="34" charset="0"/>
              </a:defRPr>
            </a:lvl6pPr>
            <a:lvl7pPr marL="2949512" indent="-226886" eaLnBrk="0" fontAlgn="base" hangingPunct="0">
              <a:spcBef>
                <a:spcPct val="30000"/>
              </a:spcBef>
              <a:spcAft>
                <a:spcPct val="0"/>
              </a:spcAft>
              <a:defRPr sz="1200">
                <a:solidFill>
                  <a:schemeClr val="tx1"/>
                </a:solidFill>
                <a:latin typeface="Arial" panose="020B0604020202020204" pitchFamily="34" charset="0"/>
              </a:defRPr>
            </a:lvl7pPr>
            <a:lvl8pPr marL="3403283" indent="-226886" eaLnBrk="0" fontAlgn="base" hangingPunct="0">
              <a:spcBef>
                <a:spcPct val="30000"/>
              </a:spcBef>
              <a:spcAft>
                <a:spcPct val="0"/>
              </a:spcAft>
              <a:defRPr sz="1200">
                <a:solidFill>
                  <a:schemeClr val="tx1"/>
                </a:solidFill>
                <a:latin typeface="Arial" panose="020B0604020202020204" pitchFamily="34" charset="0"/>
              </a:defRPr>
            </a:lvl8pPr>
            <a:lvl9pPr marL="3857054" indent="-226886"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892674-723D-4212-A243-75D20FD1EB47}" type="slidenum">
              <a:rPr lang="en-GB" altLang="en-US" smtClean="0"/>
              <a:pPr>
                <a:spcBef>
                  <a:spcPct val="0"/>
                </a:spcBef>
              </a:pPr>
              <a:t>31</a:t>
            </a:fld>
            <a:endParaRPr lang="en-GB"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170164" indent="-170164">
              <a:buFont typeface="Arial" panose="020B0604020202020204" pitchFamily="34" charset="0"/>
              <a:buChar char="•"/>
            </a:pPr>
            <a:r>
              <a:rPr lang="en-ZA" dirty="0" smtClean="0"/>
              <a:t>State that the next ethical consideration deals with community-based care</a:t>
            </a:r>
          </a:p>
          <a:p>
            <a:pPr marL="170164" indent="-170164">
              <a:buFont typeface="Arial" panose="020B0604020202020204" pitchFamily="34" charset="0"/>
              <a:buChar char="•"/>
            </a:pPr>
            <a:r>
              <a:rPr lang="en-ZA" dirty="0" smtClean="0"/>
              <a:t>Promoting community-based care which is accessible, well-accepted by patients, and promotes adherence</a:t>
            </a:r>
          </a:p>
          <a:p>
            <a:pPr marL="170164" indent="-170164">
              <a:buFont typeface="Arial" panose="020B0604020202020204" pitchFamily="34" charset="0"/>
              <a:buChar char="•"/>
            </a:pPr>
            <a:r>
              <a:rPr lang="en-ZA" i="1" dirty="0" smtClean="0"/>
              <a:t>Review slide content</a:t>
            </a:r>
          </a:p>
        </p:txBody>
      </p:sp>
    </p:spTree>
    <p:extLst>
      <p:ext uri="{BB962C8B-B14F-4D97-AF65-F5344CB8AC3E}">
        <p14:creationId xmlns="" xmlns:p14="http://schemas.microsoft.com/office/powerpoint/2010/main" val="31219860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7378" indent="-283607">
              <a:spcBef>
                <a:spcPct val="30000"/>
              </a:spcBef>
              <a:defRPr sz="1200">
                <a:solidFill>
                  <a:schemeClr val="tx1"/>
                </a:solidFill>
                <a:latin typeface="Arial" panose="020B0604020202020204" pitchFamily="34" charset="0"/>
              </a:defRPr>
            </a:lvl2pPr>
            <a:lvl3pPr marL="1134428" indent="-226886">
              <a:spcBef>
                <a:spcPct val="30000"/>
              </a:spcBef>
              <a:defRPr sz="1200">
                <a:solidFill>
                  <a:schemeClr val="tx1"/>
                </a:solidFill>
                <a:latin typeface="Arial" panose="020B0604020202020204" pitchFamily="34" charset="0"/>
              </a:defRPr>
            </a:lvl3pPr>
            <a:lvl4pPr marL="1588199" indent="-226886">
              <a:spcBef>
                <a:spcPct val="30000"/>
              </a:spcBef>
              <a:defRPr sz="1200">
                <a:solidFill>
                  <a:schemeClr val="tx1"/>
                </a:solidFill>
                <a:latin typeface="Arial" panose="020B0604020202020204" pitchFamily="34" charset="0"/>
              </a:defRPr>
            </a:lvl4pPr>
            <a:lvl5pPr marL="2041970" indent="-226886">
              <a:spcBef>
                <a:spcPct val="30000"/>
              </a:spcBef>
              <a:defRPr sz="1200">
                <a:solidFill>
                  <a:schemeClr val="tx1"/>
                </a:solidFill>
                <a:latin typeface="Arial" panose="020B0604020202020204" pitchFamily="34" charset="0"/>
              </a:defRPr>
            </a:lvl5pPr>
            <a:lvl6pPr marL="2495741" indent="-226886" eaLnBrk="0" fontAlgn="base" hangingPunct="0">
              <a:spcBef>
                <a:spcPct val="30000"/>
              </a:spcBef>
              <a:spcAft>
                <a:spcPct val="0"/>
              </a:spcAft>
              <a:defRPr sz="1200">
                <a:solidFill>
                  <a:schemeClr val="tx1"/>
                </a:solidFill>
                <a:latin typeface="Arial" panose="020B0604020202020204" pitchFamily="34" charset="0"/>
              </a:defRPr>
            </a:lvl6pPr>
            <a:lvl7pPr marL="2949512" indent="-226886" eaLnBrk="0" fontAlgn="base" hangingPunct="0">
              <a:spcBef>
                <a:spcPct val="30000"/>
              </a:spcBef>
              <a:spcAft>
                <a:spcPct val="0"/>
              </a:spcAft>
              <a:defRPr sz="1200">
                <a:solidFill>
                  <a:schemeClr val="tx1"/>
                </a:solidFill>
                <a:latin typeface="Arial" panose="020B0604020202020204" pitchFamily="34" charset="0"/>
              </a:defRPr>
            </a:lvl7pPr>
            <a:lvl8pPr marL="3403283" indent="-226886" eaLnBrk="0" fontAlgn="base" hangingPunct="0">
              <a:spcBef>
                <a:spcPct val="30000"/>
              </a:spcBef>
              <a:spcAft>
                <a:spcPct val="0"/>
              </a:spcAft>
              <a:defRPr sz="1200">
                <a:solidFill>
                  <a:schemeClr val="tx1"/>
                </a:solidFill>
                <a:latin typeface="Arial" panose="020B0604020202020204" pitchFamily="34" charset="0"/>
              </a:defRPr>
            </a:lvl8pPr>
            <a:lvl9pPr marL="3857054" indent="-226886"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892674-723D-4212-A243-75D20FD1EB47}" type="slidenum">
              <a:rPr lang="en-GB" altLang="en-US" smtClean="0"/>
              <a:pPr>
                <a:spcBef>
                  <a:spcPct val="0"/>
                </a:spcBef>
              </a:pPr>
              <a:t>32</a:t>
            </a:fld>
            <a:endParaRPr lang="en-GB"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170164" indent="-170164">
              <a:buFont typeface="Arial" panose="020B0604020202020204" pitchFamily="34" charset="0"/>
              <a:buChar char="•"/>
            </a:pPr>
            <a:r>
              <a:rPr lang="en-ZA" dirty="0" smtClean="0"/>
              <a:t>State that the third ethical consideration when designing strategies to promote better access to TB care and treatment involves focusing on patients as part of their larger communities</a:t>
            </a:r>
          </a:p>
          <a:p>
            <a:pPr marL="170164" indent="-170164">
              <a:buFont typeface="Arial" panose="020B0604020202020204" pitchFamily="34" charset="0"/>
              <a:buChar char="•"/>
            </a:pPr>
            <a:r>
              <a:rPr lang="en-ZA" i="1" dirty="0" smtClean="0"/>
              <a:t>Review slide content </a:t>
            </a:r>
          </a:p>
        </p:txBody>
      </p:sp>
    </p:spTree>
    <p:extLst>
      <p:ext uri="{BB962C8B-B14F-4D97-AF65-F5344CB8AC3E}">
        <p14:creationId xmlns="" xmlns:p14="http://schemas.microsoft.com/office/powerpoint/2010/main" val="41906947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7378" indent="-283607">
              <a:spcBef>
                <a:spcPct val="30000"/>
              </a:spcBef>
              <a:defRPr sz="1200">
                <a:solidFill>
                  <a:schemeClr val="tx1"/>
                </a:solidFill>
                <a:latin typeface="Arial" panose="020B0604020202020204" pitchFamily="34" charset="0"/>
              </a:defRPr>
            </a:lvl2pPr>
            <a:lvl3pPr marL="1134428" indent="-226886">
              <a:spcBef>
                <a:spcPct val="30000"/>
              </a:spcBef>
              <a:defRPr sz="1200">
                <a:solidFill>
                  <a:schemeClr val="tx1"/>
                </a:solidFill>
                <a:latin typeface="Arial" panose="020B0604020202020204" pitchFamily="34" charset="0"/>
              </a:defRPr>
            </a:lvl3pPr>
            <a:lvl4pPr marL="1588199" indent="-226886">
              <a:spcBef>
                <a:spcPct val="30000"/>
              </a:spcBef>
              <a:defRPr sz="1200">
                <a:solidFill>
                  <a:schemeClr val="tx1"/>
                </a:solidFill>
                <a:latin typeface="Arial" panose="020B0604020202020204" pitchFamily="34" charset="0"/>
              </a:defRPr>
            </a:lvl4pPr>
            <a:lvl5pPr marL="2041970" indent="-226886">
              <a:spcBef>
                <a:spcPct val="30000"/>
              </a:spcBef>
              <a:defRPr sz="1200">
                <a:solidFill>
                  <a:schemeClr val="tx1"/>
                </a:solidFill>
                <a:latin typeface="Arial" panose="020B0604020202020204" pitchFamily="34" charset="0"/>
              </a:defRPr>
            </a:lvl5pPr>
            <a:lvl6pPr marL="2495741" indent="-226886" eaLnBrk="0" fontAlgn="base" hangingPunct="0">
              <a:spcBef>
                <a:spcPct val="30000"/>
              </a:spcBef>
              <a:spcAft>
                <a:spcPct val="0"/>
              </a:spcAft>
              <a:defRPr sz="1200">
                <a:solidFill>
                  <a:schemeClr val="tx1"/>
                </a:solidFill>
                <a:latin typeface="Arial" panose="020B0604020202020204" pitchFamily="34" charset="0"/>
              </a:defRPr>
            </a:lvl6pPr>
            <a:lvl7pPr marL="2949512" indent="-226886" eaLnBrk="0" fontAlgn="base" hangingPunct="0">
              <a:spcBef>
                <a:spcPct val="30000"/>
              </a:spcBef>
              <a:spcAft>
                <a:spcPct val="0"/>
              </a:spcAft>
              <a:defRPr sz="1200">
                <a:solidFill>
                  <a:schemeClr val="tx1"/>
                </a:solidFill>
                <a:latin typeface="Arial" panose="020B0604020202020204" pitchFamily="34" charset="0"/>
              </a:defRPr>
            </a:lvl7pPr>
            <a:lvl8pPr marL="3403283" indent="-226886" eaLnBrk="0" fontAlgn="base" hangingPunct="0">
              <a:spcBef>
                <a:spcPct val="30000"/>
              </a:spcBef>
              <a:spcAft>
                <a:spcPct val="0"/>
              </a:spcAft>
              <a:defRPr sz="1200">
                <a:solidFill>
                  <a:schemeClr val="tx1"/>
                </a:solidFill>
                <a:latin typeface="Arial" panose="020B0604020202020204" pitchFamily="34" charset="0"/>
              </a:defRPr>
            </a:lvl8pPr>
            <a:lvl9pPr marL="3857054" indent="-226886"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892674-723D-4212-A243-75D20FD1EB47}" type="slidenum">
              <a:rPr lang="en-GB" altLang="en-US" smtClean="0"/>
              <a:pPr>
                <a:spcBef>
                  <a:spcPct val="0"/>
                </a:spcBef>
              </a:pPr>
              <a:t>33</a:t>
            </a:fld>
            <a:endParaRPr lang="en-GB"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170164" indent="-170164">
              <a:buFont typeface="Arial" panose="020B0604020202020204" pitchFamily="34" charset="0"/>
              <a:buChar char="•"/>
            </a:pPr>
            <a:r>
              <a:rPr lang="en-GB" i="1" dirty="0" smtClean="0"/>
              <a:t>Review slide </a:t>
            </a:r>
            <a:r>
              <a:rPr lang="en-GB" i="1" dirty="0" smtClean="0"/>
              <a:t>content</a:t>
            </a:r>
          </a:p>
          <a:p>
            <a:pPr marL="170164" marR="0" lvl="0" indent="-170164"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kern="1200" dirty="0" smtClean="0">
                <a:solidFill>
                  <a:schemeClr val="tx1"/>
                </a:solidFill>
                <a:latin typeface="+mn-lt"/>
                <a:ea typeface="+mn-ea"/>
                <a:cs typeface="+mn-cs"/>
              </a:rPr>
              <a:t>Indicate that specific vulnerable groups that must be considered are identified in the following slides</a:t>
            </a:r>
            <a:endParaRPr lang="en-US" sz="1200" kern="1200" dirty="0" smtClean="0">
              <a:solidFill>
                <a:schemeClr val="tx1"/>
              </a:solidFill>
              <a:latin typeface="+mn-lt"/>
              <a:ea typeface="+mn-ea"/>
              <a:cs typeface="+mn-cs"/>
            </a:endParaRPr>
          </a:p>
          <a:p>
            <a:pPr marL="170164" indent="-170164">
              <a:buFont typeface="Arial" panose="020B0604020202020204" pitchFamily="34" charset="0"/>
              <a:buNone/>
            </a:pPr>
            <a:endParaRPr lang="en-GB" i="0" dirty="0" smtClean="0"/>
          </a:p>
        </p:txBody>
      </p:sp>
    </p:spTree>
    <p:extLst>
      <p:ext uri="{BB962C8B-B14F-4D97-AF65-F5344CB8AC3E}">
        <p14:creationId xmlns="" xmlns:p14="http://schemas.microsoft.com/office/powerpoint/2010/main" val="10536917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7378" indent="-283607">
              <a:spcBef>
                <a:spcPct val="30000"/>
              </a:spcBef>
              <a:defRPr sz="1200">
                <a:solidFill>
                  <a:schemeClr val="tx1"/>
                </a:solidFill>
                <a:latin typeface="Arial" panose="020B0604020202020204" pitchFamily="34" charset="0"/>
              </a:defRPr>
            </a:lvl2pPr>
            <a:lvl3pPr marL="1134428" indent="-226886">
              <a:spcBef>
                <a:spcPct val="30000"/>
              </a:spcBef>
              <a:defRPr sz="1200">
                <a:solidFill>
                  <a:schemeClr val="tx1"/>
                </a:solidFill>
                <a:latin typeface="Arial" panose="020B0604020202020204" pitchFamily="34" charset="0"/>
              </a:defRPr>
            </a:lvl3pPr>
            <a:lvl4pPr marL="1588199" indent="-226886">
              <a:spcBef>
                <a:spcPct val="30000"/>
              </a:spcBef>
              <a:defRPr sz="1200">
                <a:solidFill>
                  <a:schemeClr val="tx1"/>
                </a:solidFill>
                <a:latin typeface="Arial" panose="020B0604020202020204" pitchFamily="34" charset="0"/>
              </a:defRPr>
            </a:lvl4pPr>
            <a:lvl5pPr marL="2041970" indent="-226886">
              <a:spcBef>
                <a:spcPct val="30000"/>
              </a:spcBef>
              <a:defRPr sz="1200">
                <a:solidFill>
                  <a:schemeClr val="tx1"/>
                </a:solidFill>
                <a:latin typeface="Arial" panose="020B0604020202020204" pitchFamily="34" charset="0"/>
              </a:defRPr>
            </a:lvl5pPr>
            <a:lvl6pPr marL="2495741" indent="-226886" eaLnBrk="0" fontAlgn="base" hangingPunct="0">
              <a:spcBef>
                <a:spcPct val="30000"/>
              </a:spcBef>
              <a:spcAft>
                <a:spcPct val="0"/>
              </a:spcAft>
              <a:defRPr sz="1200">
                <a:solidFill>
                  <a:schemeClr val="tx1"/>
                </a:solidFill>
                <a:latin typeface="Arial" panose="020B0604020202020204" pitchFamily="34" charset="0"/>
              </a:defRPr>
            </a:lvl6pPr>
            <a:lvl7pPr marL="2949512" indent="-226886" eaLnBrk="0" fontAlgn="base" hangingPunct="0">
              <a:spcBef>
                <a:spcPct val="30000"/>
              </a:spcBef>
              <a:spcAft>
                <a:spcPct val="0"/>
              </a:spcAft>
              <a:defRPr sz="1200">
                <a:solidFill>
                  <a:schemeClr val="tx1"/>
                </a:solidFill>
                <a:latin typeface="Arial" panose="020B0604020202020204" pitchFamily="34" charset="0"/>
              </a:defRPr>
            </a:lvl7pPr>
            <a:lvl8pPr marL="3403283" indent="-226886" eaLnBrk="0" fontAlgn="base" hangingPunct="0">
              <a:spcBef>
                <a:spcPct val="30000"/>
              </a:spcBef>
              <a:spcAft>
                <a:spcPct val="0"/>
              </a:spcAft>
              <a:defRPr sz="1200">
                <a:solidFill>
                  <a:schemeClr val="tx1"/>
                </a:solidFill>
                <a:latin typeface="Arial" panose="020B0604020202020204" pitchFamily="34" charset="0"/>
              </a:defRPr>
            </a:lvl8pPr>
            <a:lvl9pPr marL="3857054" indent="-226886"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892674-723D-4212-A243-75D20FD1EB47}" type="slidenum">
              <a:rPr lang="en-GB" altLang="en-US" smtClean="0"/>
              <a:pPr>
                <a:spcBef>
                  <a:spcPct val="0"/>
                </a:spcBef>
              </a:pPr>
              <a:t>34</a:t>
            </a:fld>
            <a:endParaRPr lang="en-GB"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170164" indent="-170164">
              <a:buFont typeface="Arial" panose="020B0604020202020204" pitchFamily="34" charset="0"/>
              <a:buChar char="•"/>
            </a:pPr>
            <a:r>
              <a:rPr lang="en-GB" i="1" dirty="0" smtClean="0"/>
              <a:t>Review slide content</a:t>
            </a:r>
          </a:p>
        </p:txBody>
      </p:sp>
    </p:spTree>
    <p:extLst>
      <p:ext uri="{BB962C8B-B14F-4D97-AF65-F5344CB8AC3E}">
        <p14:creationId xmlns="" xmlns:p14="http://schemas.microsoft.com/office/powerpoint/2010/main" val="37865134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7378" indent="-283607">
              <a:spcBef>
                <a:spcPct val="30000"/>
              </a:spcBef>
              <a:defRPr sz="1200">
                <a:solidFill>
                  <a:schemeClr val="tx1"/>
                </a:solidFill>
                <a:latin typeface="Arial" panose="020B0604020202020204" pitchFamily="34" charset="0"/>
              </a:defRPr>
            </a:lvl2pPr>
            <a:lvl3pPr marL="1134428" indent="-226886">
              <a:spcBef>
                <a:spcPct val="30000"/>
              </a:spcBef>
              <a:defRPr sz="1200">
                <a:solidFill>
                  <a:schemeClr val="tx1"/>
                </a:solidFill>
                <a:latin typeface="Arial" panose="020B0604020202020204" pitchFamily="34" charset="0"/>
              </a:defRPr>
            </a:lvl3pPr>
            <a:lvl4pPr marL="1588199" indent="-226886">
              <a:spcBef>
                <a:spcPct val="30000"/>
              </a:spcBef>
              <a:defRPr sz="1200">
                <a:solidFill>
                  <a:schemeClr val="tx1"/>
                </a:solidFill>
                <a:latin typeface="Arial" panose="020B0604020202020204" pitchFamily="34" charset="0"/>
              </a:defRPr>
            </a:lvl4pPr>
            <a:lvl5pPr marL="2041970" indent="-226886">
              <a:spcBef>
                <a:spcPct val="30000"/>
              </a:spcBef>
              <a:defRPr sz="1200">
                <a:solidFill>
                  <a:schemeClr val="tx1"/>
                </a:solidFill>
                <a:latin typeface="Arial" panose="020B0604020202020204" pitchFamily="34" charset="0"/>
              </a:defRPr>
            </a:lvl5pPr>
            <a:lvl6pPr marL="2495741" indent="-226886" eaLnBrk="0" fontAlgn="base" hangingPunct="0">
              <a:spcBef>
                <a:spcPct val="30000"/>
              </a:spcBef>
              <a:spcAft>
                <a:spcPct val="0"/>
              </a:spcAft>
              <a:defRPr sz="1200">
                <a:solidFill>
                  <a:schemeClr val="tx1"/>
                </a:solidFill>
                <a:latin typeface="Arial" panose="020B0604020202020204" pitchFamily="34" charset="0"/>
              </a:defRPr>
            </a:lvl6pPr>
            <a:lvl7pPr marL="2949512" indent="-226886" eaLnBrk="0" fontAlgn="base" hangingPunct="0">
              <a:spcBef>
                <a:spcPct val="30000"/>
              </a:spcBef>
              <a:spcAft>
                <a:spcPct val="0"/>
              </a:spcAft>
              <a:defRPr sz="1200">
                <a:solidFill>
                  <a:schemeClr val="tx1"/>
                </a:solidFill>
                <a:latin typeface="Arial" panose="020B0604020202020204" pitchFamily="34" charset="0"/>
              </a:defRPr>
            </a:lvl7pPr>
            <a:lvl8pPr marL="3403283" indent="-226886" eaLnBrk="0" fontAlgn="base" hangingPunct="0">
              <a:spcBef>
                <a:spcPct val="30000"/>
              </a:spcBef>
              <a:spcAft>
                <a:spcPct val="0"/>
              </a:spcAft>
              <a:defRPr sz="1200">
                <a:solidFill>
                  <a:schemeClr val="tx1"/>
                </a:solidFill>
                <a:latin typeface="Arial" panose="020B0604020202020204" pitchFamily="34" charset="0"/>
              </a:defRPr>
            </a:lvl8pPr>
            <a:lvl9pPr marL="3857054" indent="-226886"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892674-723D-4212-A243-75D20FD1EB47}" type="slidenum">
              <a:rPr lang="en-GB" altLang="en-US" smtClean="0"/>
              <a:pPr>
                <a:spcBef>
                  <a:spcPct val="0"/>
                </a:spcBef>
              </a:pPr>
              <a:t>35</a:t>
            </a:fld>
            <a:endParaRPr lang="en-GB"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170164" indent="-170164">
              <a:buFont typeface="Arial" panose="020B0604020202020204" pitchFamily="34" charset="0"/>
              <a:buChar char="•"/>
            </a:pPr>
            <a:r>
              <a:rPr lang="en-GB" i="1" dirty="0" smtClean="0"/>
              <a:t>Review </a:t>
            </a:r>
            <a:r>
              <a:rPr lang="en-GB" i="1" smtClean="0"/>
              <a:t>slide content</a:t>
            </a:r>
          </a:p>
          <a:p>
            <a:pPr marL="170164" indent="-170164">
              <a:buFont typeface="Arial" panose="020B0604020202020204" pitchFamily="34" charset="0"/>
              <a:buChar char="•"/>
            </a:pPr>
            <a:r>
              <a:rPr lang="en-GB" sz="1200" kern="1200" smtClean="0">
                <a:solidFill>
                  <a:schemeClr val="tx1"/>
                </a:solidFill>
                <a:latin typeface="+mn-lt"/>
                <a:ea typeface="+mn-ea"/>
                <a:cs typeface="+mn-cs"/>
              </a:rPr>
              <a:t>Indicate </a:t>
            </a:r>
            <a:r>
              <a:rPr lang="en-GB" sz="1200" kern="1200" dirty="0" smtClean="0">
                <a:solidFill>
                  <a:schemeClr val="tx1"/>
                </a:solidFill>
                <a:latin typeface="+mn-lt"/>
                <a:ea typeface="+mn-ea"/>
                <a:cs typeface="+mn-cs"/>
              </a:rPr>
              <a:t>that these interventions should be developed and implemented proactively</a:t>
            </a:r>
            <a:endParaRPr lang="en-US" sz="1200" kern="1200" dirty="0" smtClean="0">
              <a:solidFill>
                <a:schemeClr val="tx1"/>
              </a:solidFill>
              <a:latin typeface="+mn-lt"/>
              <a:ea typeface="+mn-ea"/>
              <a:cs typeface="+mn-cs"/>
            </a:endParaRPr>
          </a:p>
          <a:p>
            <a:pPr marL="170164" indent="-170164">
              <a:buFont typeface="Arial" panose="020B0604020202020204" pitchFamily="34" charset="0"/>
              <a:buNone/>
            </a:pPr>
            <a:endParaRPr lang="en-GB" i="0" dirty="0" smtClean="0"/>
          </a:p>
        </p:txBody>
      </p:sp>
    </p:spTree>
    <p:extLst>
      <p:ext uri="{BB962C8B-B14F-4D97-AF65-F5344CB8AC3E}">
        <p14:creationId xmlns="" xmlns:p14="http://schemas.microsoft.com/office/powerpoint/2010/main" val="37865134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Ask delegates to refer to the slide for instructions on how the activity will be run</a:t>
            </a:r>
          </a:p>
          <a:p>
            <a:pPr marL="170164" indent="-170164">
              <a:buFont typeface="Arial" panose="020B0604020202020204" pitchFamily="34" charset="0"/>
              <a:buChar char="•"/>
            </a:pPr>
            <a:r>
              <a:rPr lang="en-ZA" dirty="0" smtClean="0"/>
              <a:t>Inform them that</a:t>
            </a:r>
            <a:r>
              <a:rPr lang="en-ZA" baseline="0" dirty="0" smtClean="0"/>
              <a:t> the instructions are also available </a:t>
            </a:r>
            <a:r>
              <a:rPr lang="en-GB" dirty="0" smtClean="0"/>
              <a:t>in the Obligation to Provide Access to TB Services: Activity 3 Delegate Hand-out and that they should refer to it</a:t>
            </a:r>
            <a:r>
              <a:rPr lang="en-GB" baseline="0" dirty="0" smtClean="0"/>
              <a:t> </a:t>
            </a:r>
          </a:p>
          <a:p>
            <a:pPr marL="170164" indent="-170164">
              <a:buFont typeface="Arial" panose="020B0604020202020204" pitchFamily="34" charset="0"/>
              <a:buChar char="•"/>
            </a:pPr>
            <a:r>
              <a:rPr lang="en-GB" baseline="0" dirty="0" smtClean="0"/>
              <a:t>Ensure that delegates understand the instructions and clarify any misunderstanding</a:t>
            </a:r>
            <a:endParaRPr lang="en-US" dirty="0"/>
          </a:p>
        </p:txBody>
      </p:sp>
      <p:sp>
        <p:nvSpPr>
          <p:cNvPr id="4" name="Slide Number Placeholder 3"/>
          <p:cNvSpPr>
            <a:spLocks noGrp="1"/>
          </p:cNvSpPr>
          <p:nvPr>
            <p:ph type="sldNum" sz="quarter" idx="10"/>
          </p:nvPr>
        </p:nvSpPr>
        <p:spPr/>
        <p:txBody>
          <a:bodyPr/>
          <a:lstStyle/>
          <a:p>
            <a:fld id="{60D50E78-7CF9-443C-B914-D2AE7360FDEC}" type="slidenum">
              <a:rPr lang="en-US" smtClean="0"/>
              <a:pPr/>
              <a:t>36</a:t>
            </a:fld>
            <a:endParaRPr lang="en-US"/>
          </a:p>
        </p:txBody>
      </p:sp>
    </p:spTree>
    <p:extLst>
      <p:ext uri="{BB962C8B-B14F-4D97-AF65-F5344CB8AC3E}">
        <p14:creationId xmlns="" xmlns:p14="http://schemas.microsoft.com/office/powerpoint/2010/main" val="40042782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7378" indent="-283607">
              <a:spcBef>
                <a:spcPct val="30000"/>
              </a:spcBef>
              <a:defRPr sz="1200">
                <a:solidFill>
                  <a:schemeClr val="tx1"/>
                </a:solidFill>
                <a:latin typeface="Arial" panose="020B0604020202020204" pitchFamily="34" charset="0"/>
              </a:defRPr>
            </a:lvl2pPr>
            <a:lvl3pPr marL="1134428" indent="-226886">
              <a:spcBef>
                <a:spcPct val="30000"/>
              </a:spcBef>
              <a:defRPr sz="1200">
                <a:solidFill>
                  <a:schemeClr val="tx1"/>
                </a:solidFill>
                <a:latin typeface="Arial" panose="020B0604020202020204" pitchFamily="34" charset="0"/>
              </a:defRPr>
            </a:lvl3pPr>
            <a:lvl4pPr marL="1588199" indent="-226886">
              <a:spcBef>
                <a:spcPct val="30000"/>
              </a:spcBef>
              <a:defRPr sz="1200">
                <a:solidFill>
                  <a:schemeClr val="tx1"/>
                </a:solidFill>
                <a:latin typeface="Arial" panose="020B0604020202020204" pitchFamily="34" charset="0"/>
              </a:defRPr>
            </a:lvl4pPr>
            <a:lvl5pPr marL="2041970" indent="-226886">
              <a:spcBef>
                <a:spcPct val="30000"/>
              </a:spcBef>
              <a:defRPr sz="1200">
                <a:solidFill>
                  <a:schemeClr val="tx1"/>
                </a:solidFill>
                <a:latin typeface="Arial" panose="020B0604020202020204" pitchFamily="34" charset="0"/>
              </a:defRPr>
            </a:lvl5pPr>
            <a:lvl6pPr marL="2495741" indent="-226886" eaLnBrk="0" fontAlgn="base" hangingPunct="0">
              <a:spcBef>
                <a:spcPct val="30000"/>
              </a:spcBef>
              <a:spcAft>
                <a:spcPct val="0"/>
              </a:spcAft>
              <a:defRPr sz="1200">
                <a:solidFill>
                  <a:schemeClr val="tx1"/>
                </a:solidFill>
                <a:latin typeface="Arial" panose="020B0604020202020204" pitchFamily="34" charset="0"/>
              </a:defRPr>
            </a:lvl6pPr>
            <a:lvl7pPr marL="2949512" indent="-226886" eaLnBrk="0" fontAlgn="base" hangingPunct="0">
              <a:spcBef>
                <a:spcPct val="30000"/>
              </a:spcBef>
              <a:spcAft>
                <a:spcPct val="0"/>
              </a:spcAft>
              <a:defRPr sz="1200">
                <a:solidFill>
                  <a:schemeClr val="tx1"/>
                </a:solidFill>
                <a:latin typeface="Arial" panose="020B0604020202020204" pitchFamily="34" charset="0"/>
              </a:defRPr>
            </a:lvl7pPr>
            <a:lvl8pPr marL="3403283" indent="-226886" eaLnBrk="0" fontAlgn="base" hangingPunct="0">
              <a:spcBef>
                <a:spcPct val="30000"/>
              </a:spcBef>
              <a:spcAft>
                <a:spcPct val="0"/>
              </a:spcAft>
              <a:defRPr sz="1200">
                <a:solidFill>
                  <a:schemeClr val="tx1"/>
                </a:solidFill>
                <a:latin typeface="Arial" panose="020B0604020202020204" pitchFamily="34" charset="0"/>
              </a:defRPr>
            </a:lvl8pPr>
            <a:lvl9pPr marL="3857054" indent="-226886"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892674-723D-4212-A243-75D20FD1EB47}" type="slidenum">
              <a:rPr lang="en-GB" altLang="en-US" smtClean="0"/>
              <a:pPr>
                <a:spcBef>
                  <a:spcPct val="0"/>
                </a:spcBef>
              </a:pPr>
              <a:t>37</a:t>
            </a:fld>
            <a:endParaRPr lang="en-GB" altLang="en-US" dirty="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173398" indent="-173398" defTabSz="924786">
              <a:buFont typeface="Arial" panose="020B0604020202020204" pitchFamily="34" charset="0"/>
              <a:buChar char="•"/>
              <a:defRPr/>
            </a:pPr>
            <a:r>
              <a:rPr lang="en-ZA" dirty="0" smtClean="0"/>
              <a:t>See Activity 3 in the Facilitator Guide for guidance on how to run this activity</a:t>
            </a:r>
          </a:p>
          <a:p>
            <a:pPr marL="173398" indent="-173398" defTabSz="924786">
              <a:buFont typeface="Arial" panose="020B0604020202020204" pitchFamily="34" charset="0"/>
              <a:buChar char="•"/>
              <a:defRPr/>
            </a:pPr>
            <a:r>
              <a:rPr lang="en-ZA" dirty="0" smtClean="0"/>
              <a:t>This</a:t>
            </a:r>
            <a:r>
              <a:rPr lang="en-ZA" baseline="0" dirty="0" smtClean="0"/>
              <a:t> is a group discussion, which should take approximately 40 minutes</a:t>
            </a:r>
          </a:p>
          <a:p>
            <a:pPr marL="173398" indent="-173398" defTabSz="924786">
              <a:buFont typeface="Arial" panose="020B0604020202020204" pitchFamily="34" charset="0"/>
              <a:buChar char="•"/>
              <a:defRPr/>
            </a:pPr>
            <a:r>
              <a:rPr lang="en-ZA" baseline="0" dirty="0" smtClean="0"/>
              <a:t>Tell delegates to separate into groups of </a:t>
            </a:r>
            <a:r>
              <a:rPr lang="en-ZA" baseline="0" smtClean="0"/>
              <a:t>4-5 people</a:t>
            </a:r>
            <a:endParaRPr lang="en-ZA" baseline="0" dirty="0" smtClean="0"/>
          </a:p>
          <a:p>
            <a:pPr marL="173398" indent="-173398" defTabSz="924786">
              <a:buFont typeface="Arial" panose="020B0604020202020204" pitchFamily="34" charset="0"/>
              <a:buChar char="•"/>
              <a:defRPr/>
            </a:pPr>
            <a:r>
              <a:rPr lang="en-ZA" baseline="0" dirty="0" smtClean="0"/>
              <a:t>Ensure that each group has the material needed for the activity</a:t>
            </a:r>
          </a:p>
          <a:p>
            <a:pPr marL="173398" indent="-173398" defTabSz="924786">
              <a:buFont typeface="Arial" panose="020B0604020202020204" pitchFamily="34" charset="0"/>
              <a:buChar char="•"/>
              <a:defRPr/>
            </a:pPr>
            <a:r>
              <a:rPr lang="en-ZA" baseline="0" dirty="0" smtClean="0"/>
              <a:t>Set aside 20 minutes for the small group discussion </a:t>
            </a:r>
          </a:p>
          <a:p>
            <a:pPr marL="173398" indent="-173398" defTabSz="924786">
              <a:buFont typeface="Arial" panose="020B0604020202020204" pitchFamily="34" charset="0"/>
              <a:buChar char="•"/>
              <a:defRPr/>
            </a:pPr>
            <a:r>
              <a:rPr lang="en-ZA" baseline="0" dirty="0" smtClean="0"/>
              <a:t>Spend 15 minutes on getting feedback from the groups and the plenary discussion, allowing yourself 2-3 minutes to summarise</a:t>
            </a:r>
          </a:p>
          <a:p>
            <a:pPr marL="173398" indent="-173398" defTabSz="924786">
              <a:buFont typeface="Arial" panose="020B0604020202020204" pitchFamily="34" charset="0"/>
              <a:buChar char="•"/>
              <a:defRPr/>
            </a:pPr>
            <a:r>
              <a:rPr lang="en-ZA" baseline="0" dirty="0" smtClean="0"/>
              <a:t>State that </a:t>
            </a:r>
            <a:r>
              <a:rPr lang="en-GB" dirty="0" smtClean="0"/>
              <a:t>prevention, diagnosis, care and treatment of TB, both drug-susceptible and drug-resistant TB, raise important ethical and human rights issues that must be addressed. </a:t>
            </a:r>
          </a:p>
          <a:p>
            <a:pPr marL="173398" indent="-173398" defTabSz="924786">
              <a:buFont typeface="Arial" panose="020B0604020202020204" pitchFamily="34" charset="0"/>
              <a:buChar char="•"/>
              <a:defRPr/>
            </a:pPr>
            <a:r>
              <a:rPr lang="en-GB" dirty="0" smtClean="0"/>
              <a:t>For example, TB particularly affects poor and vulnerable populations, and therefore social justice and equity must be at the heart of the response</a:t>
            </a:r>
          </a:p>
          <a:p>
            <a:pPr marL="173398" indent="-173398" defTabSz="924786">
              <a:buFont typeface="Arial" panose="020B0604020202020204" pitchFamily="34" charset="0"/>
              <a:buChar char="•"/>
              <a:defRPr/>
            </a:pPr>
            <a:r>
              <a:rPr lang="en-GB" dirty="0" smtClean="0"/>
              <a:t>TB can be a lethal infectious disease which in the absence of proper treatment, and care of patients and control of the epidemic raises questions on how to ensure balance of individual responsibilities, rights and liberties of those affected by the disease with the protection of those who are at risk of infection</a:t>
            </a:r>
            <a:endParaRPr lang="en-ZA" baseline="0" dirty="0" smtClean="0"/>
          </a:p>
        </p:txBody>
      </p:sp>
    </p:spTree>
    <p:extLst>
      <p:ext uri="{BB962C8B-B14F-4D97-AF65-F5344CB8AC3E}">
        <p14:creationId xmlns="" xmlns:p14="http://schemas.microsoft.com/office/powerpoint/2010/main" val="773787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Check if delegates have any questions and address these</a:t>
            </a:r>
          </a:p>
          <a:p>
            <a:pPr marL="171450" indent="-171450">
              <a:buFont typeface="Arial" panose="020B0604020202020204" pitchFamily="34" charset="0"/>
              <a:buChar char="•"/>
            </a:pPr>
            <a:r>
              <a:rPr lang="en-US" baseline="0" dirty="0" smtClean="0"/>
              <a:t>This is the end of the module on ‘Obligation to Provide Access to TB Services’</a:t>
            </a:r>
          </a:p>
          <a:p>
            <a:pPr marL="171450" indent="-171450">
              <a:buFont typeface="Arial" panose="020B0604020202020204" pitchFamily="34" charset="0"/>
              <a:buChar char="•"/>
            </a:pPr>
            <a:r>
              <a:rPr lang="en-US" baseline="0" dirty="0" smtClean="0"/>
              <a:t>Next, we’ll be focusing on ‘Information</a:t>
            </a:r>
            <a:r>
              <a:rPr lang="en-US" baseline="0" smtClean="0"/>
              <a:t>, Counseling </a:t>
            </a:r>
            <a:r>
              <a:rPr lang="en-US" baseline="0" dirty="0" smtClean="0"/>
              <a:t>and the Role of Consent’</a:t>
            </a:r>
            <a:endParaRPr lang="en-GB"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38</a:t>
            </a:fld>
            <a:endParaRPr lang="en-US" dirty="0"/>
          </a:p>
        </p:txBody>
      </p:sp>
    </p:spTree>
    <p:extLst>
      <p:ext uri="{BB962C8B-B14F-4D97-AF65-F5344CB8AC3E}">
        <p14:creationId xmlns="" xmlns:p14="http://schemas.microsoft.com/office/powerpoint/2010/main" val="3143221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baseline="0" dirty="0" smtClean="0"/>
              <a:t>General Comment 14 is another key legal document outlining human rights, including the right to health</a:t>
            </a:r>
          </a:p>
          <a:p>
            <a:pPr marL="171450" indent="-171450">
              <a:buFont typeface="Arial" panose="020B0604020202020204" pitchFamily="34" charset="0"/>
              <a:buChar char="•"/>
            </a:pPr>
            <a:r>
              <a:rPr lang="en-US" i="1" baseline="0" dirty="0" smtClean="0"/>
              <a:t>Review slide content </a:t>
            </a:r>
          </a:p>
          <a:p>
            <a:pPr marL="171450" marR="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aseline="0" dirty="0" smtClean="0"/>
              <a:t>Explain that these 4 components of the right to health are often referred to as ‘3AQ’ and will be discussed in detail in the following slides</a:t>
            </a:r>
          </a:p>
          <a:p>
            <a:pPr marL="171450" indent="-171450">
              <a:buFont typeface="Arial" panose="020B0604020202020204" pitchFamily="34" charset="0"/>
              <a:buChar char="•"/>
            </a:pPr>
            <a:endParaRPr lang="en-US" i="1"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57411416-0ACB-4400-BF4F-A637FF7E3A0E}" type="slidenum">
              <a:rPr lang="en-US" smtClean="0"/>
              <a:pPr>
                <a:defRPr/>
              </a:pPr>
              <a:t>5</a:t>
            </a:fld>
            <a:endParaRPr lang="en-US" dirty="0"/>
          </a:p>
        </p:txBody>
      </p:sp>
    </p:spTree>
    <p:extLst>
      <p:ext uri="{BB962C8B-B14F-4D97-AF65-F5344CB8AC3E}">
        <p14:creationId xmlns="" xmlns:p14="http://schemas.microsoft.com/office/powerpoint/2010/main" val="1067534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i="1" baseline="0" dirty="0" smtClean="0"/>
              <a:t>Review slide content</a:t>
            </a:r>
          </a:p>
          <a:p>
            <a:pPr marL="171450" indent="-171450">
              <a:buFont typeface="Arial" panose="020B0604020202020204" pitchFamily="34" charset="0"/>
              <a:buChar char="•"/>
            </a:pPr>
            <a:r>
              <a:rPr lang="en-US" baseline="0" dirty="0" err="1" smtClean="0"/>
              <a:t>Emphasise</a:t>
            </a:r>
            <a:r>
              <a:rPr lang="en-US" baseline="0" dirty="0" smtClean="0"/>
              <a:t> that that any discussion of ethical TB services must incorporate these concepts</a:t>
            </a:r>
          </a:p>
          <a:p>
            <a:endParaRPr lang="en-US" dirty="0"/>
          </a:p>
        </p:txBody>
      </p:sp>
      <p:sp>
        <p:nvSpPr>
          <p:cNvPr id="4" name="Slide Number Placeholder 3"/>
          <p:cNvSpPr>
            <a:spLocks noGrp="1"/>
          </p:cNvSpPr>
          <p:nvPr>
            <p:ph type="sldNum" sz="quarter" idx="10"/>
          </p:nvPr>
        </p:nvSpPr>
        <p:spPr/>
        <p:txBody>
          <a:bodyPr/>
          <a:lstStyle/>
          <a:p>
            <a:pPr>
              <a:defRPr/>
            </a:pPr>
            <a:fld id="{57411416-0ACB-4400-BF4F-A637FF7E3A0E}" type="slidenum">
              <a:rPr lang="en-US" smtClean="0"/>
              <a:pPr>
                <a:defRPr/>
              </a:pPr>
              <a:t>6</a:t>
            </a:fld>
            <a:endParaRPr lang="en-US" dirty="0"/>
          </a:p>
        </p:txBody>
      </p:sp>
    </p:spTree>
    <p:extLst>
      <p:ext uri="{BB962C8B-B14F-4D97-AF65-F5344CB8AC3E}">
        <p14:creationId xmlns="" xmlns:p14="http://schemas.microsoft.com/office/powerpoint/2010/main" val="3563626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i="1" baseline="0" dirty="0" smtClean="0"/>
              <a:t>Review slide content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57411416-0ACB-4400-BF4F-A637FF7E3A0E}" type="slidenum">
              <a:rPr lang="en-US" smtClean="0"/>
              <a:pPr>
                <a:defRPr/>
              </a:pPr>
              <a:t>7</a:t>
            </a:fld>
            <a:endParaRPr lang="en-US" dirty="0"/>
          </a:p>
        </p:txBody>
      </p:sp>
    </p:spTree>
    <p:extLst>
      <p:ext uri="{BB962C8B-B14F-4D97-AF65-F5344CB8AC3E}">
        <p14:creationId xmlns="" xmlns:p14="http://schemas.microsoft.com/office/powerpoint/2010/main" val="3563626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7378" indent="-283607">
              <a:spcBef>
                <a:spcPct val="30000"/>
              </a:spcBef>
              <a:defRPr sz="1200">
                <a:solidFill>
                  <a:schemeClr val="tx1"/>
                </a:solidFill>
                <a:latin typeface="Arial" panose="020B0604020202020204" pitchFamily="34" charset="0"/>
              </a:defRPr>
            </a:lvl2pPr>
            <a:lvl3pPr marL="1134428" indent="-226886">
              <a:spcBef>
                <a:spcPct val="30000"/>
              </a:spcBef>
              <a:defRPr sz="1200">
                <a:solidFill>
                  <a:schemeClr val="tx1"/>
                </a:solidFill>
                <a:latin typeface="Arial" panose="020B0604020202020204" pitchFamily="34" charset="0"/>
              </a:defRPr>
            </a:lvl3pPr>
            <a:lvl4pPr marL="1588199" indent="-226886">
              <a:spcBef>
                <a:spcPct val="30000"/>
              </a:spcBef>
              <a:defRPr sz="1200">
                <a:solidFill>
                  <a:schemeClr val="tx1"/>
                </a:solidFill>
                <a:latin typeface="Arial" panose="020B0604020202020204" pitchFamily="34" charset="0"/>
              </a:defRPr>
            </a:lvl4pPr>
            <a:lvl5pPr marL="2041970" indent="-226886">
              <a:spcBef>
                <a:spcPct val="30000"/>
              </a:spcBef>
              <a:defRPr sz="1200">
                <a:solidFill>
                  <a:schemeClr val="tx1"/>
                </a:solidFill>
                <a:latin typeface="Arial" panose="020B0604020202020204" pitchFamily="34" charset="0"/>
              </a:defRPr>
            </a:lvl5pPr>
            <a:lvl6pPr marL="2495741" indent="-226886" eaLnBrk="0" fontAlgn="base" hangingPunct="0">
              <a:spcBef>
                <a:spcPct val="30000"/>
              </a:spcBef>
              <a:spcAft>
                <a:spcPct val="0"/>
              </a:spcAft>
              <a:defRPr sz="1200">
                <a:solidFill>
                  <a:schemeClr val="tx1"/>
                </a:solidFill>
                <a:latin typeface="Arial" panose="020B0604020202020204" pitchFamily="34" charset="0"/>
              </a:defRPr>
            </a:lvl6pPr>
            <a:lvl7pPr marL="2949512" indent="-226886" eaLnBrk="0" fontAlgn="base" hangingPunct="0">
              <a:spcBef>
                <a:spcPct val="30000"/>
              </a:spcBef>
              <a:spcAft>
                <a:spcPct val="0"/>
              </a:spcAft>
              <a:defRPr sz="1200">
                <a:solidFill>
                  <a:schemeClr val="tx1"/>
                </a:solidFill>
                <a:latin typeface="Arial" panose="020B0604020202020204" pitchFamily="34" charset="0"/>
              </a:defRPr>
            </a:lvl7pPr>
            <a:lvl8pPr marL="3403283" indent="-226886" eaLnBrk="0" fontAlgn="base" hangingPunct="0">
              <a:spcBef>
                <a:spcPct val="30000"/>
              </a:spcBef>
              <a:spcAft>
                <a:spcPct val="0"/>
              </a:spcAft>
              <a:defRPr sz="1200">
                <a:solidFill>
                  <a:schemeClr val="tx1"/>
                </a:solidFill>
                <a:latin typeface="Arial" panose="020B0604020202020204" pitchFamily="34" charset="0"/>
              </a:defRPr>
            </a:lvl8pPr>
            <a:lvl9pPr marL="3857054" indent="-226886"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892674-723D-4212-A243-75D20FD1EB47}" type="slidenum">
              <a:rPr lang="en-GB" altLang="en-US" smtClean="0"/>
              <a:pPr>
                <a:spcBef>
                  <a:spcPct val="0"/>
                </a:spcBef>
              </a:pPr>
              <a:t>8</a:t>
            </a:fld>
            <a:endParaRPr lang="en-GB" altLang="en-US" dirty="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170164" indent="-170164">
              <a:buFont typeface="Arial" panose="020B0604020202020204" pitchFamily="34" charset="0"/>
              <a:buChar char="•"/>
            </a:pPr>
            <a:r>
              <a:rPr lang="en-ZA" dirty="0" smtClean="0">
                <a:solidFill>
                  <a:srgbClr val="000000"/>
                </a:solidFill>
                <a:latin typeface="Arial" panose="020B0604020202020204" pitchFamily="34" charset="0"/>
              </a:rPr>
              <a:t>Reiterate that TB is a disease of poverty and inequality that particularly affects key vulnerable populations </a:t>
            </a:r>
            <a:r>
              <a:rPr lang="en-GB" dirty="0" smtClean="0">
                <a:solidFill>
                  <a:srgbClr val="000000"/>
                </a:solidFill>
                <a:latin typeface="Arial" panose="020B0604020202020204" pitchFamily="34" charset="0"/>
              </a:rPr>
              <a:t> with </a:t>
            </a:r>
            <a:r>
              <a:rPr lang="en-ZA" dirty="0" smtClean="0">
                <a:solidFill>
                  <a:srgbClr val="000000"/>
                </a:solidFill>
                <a:latin typeface="Arial" panose="020B0604020202020204" pitchFamily="34" charset="0"/>
              </a:rPr>
              <a:t>little or no access to basic services </a:t>
            </a:r>
          </a:p>
          <a:p>
            <a:pPr marL="170164" indent="-170164">
              <a:buFont typeface="Arial" panose="020B0604020202020204" pitchFamily="34" charset="0"/>
              <a:buChar char="•"/>
            </a:pPr>
            <a:r>
              <a:rPr lang="en-ZA" dirty="0" smtClean="0">
                <a:solidFill>
                  <a:srgbClr val="000000"/>
                </a:solidFill>
                <a:latin typeface="Arial" panose="020B0604020202020204" pitchFamily="34" charset="0"/>
              </a:rPr>
              <a:t>A</a:t>
            </a:r>
            <a:r>
              <a:rPr lang="en-ZA" baseline="0" dirty="0" smtClean="0">
                <a:solidFill>
                  <a:srgbClr val="000000"/>
                </a:solidFill>
                <a:latin typeface="Arial" panose="020B0604020202020204" pitchFamily="34" charset="0"/>
              </a:rPr>
              <a:t> </a:t>
            </a:r>
            <a:r>
              <a:rPr lang="en-ZA" dirty="0" smtClean="0">
                <a:solidFill>
                  <a:srgbClr val="000000"/>
                </a:solidFill>
                <a:latin typeface="Arial" panose="020B0604020202020204" pitchFamily="34" charset="0"/>
              </a:rPr>
              <a:t>human rights-based approach should be utilised in TB prevention, treatment and care </a:t>
            </a:r>
          </a:p>
          <a:p>
            <a:pPr marL="170164" indent="-170164">
              <a:buFont typeface="Arial" panose="020B0604020202020204" pitchFamily="34" charset="0"/>
              <a:buChar char="•"/>
            </a:pPr>
            <a:r>
              <a:rPr lang="en-ZA" dirty="0" smtClean="0">
                <a:solidFill>
                  <a:srgbClr val="000000"/>
                </a:solidFill>
                <a:latin typeface="Arial" panose="020B0604020202020204" pitchFamily="34" charset="0"/>
              </a:rPr>
              <a:t>This includes addressing the legal, structural and social barriers to quality TB prevention, diagnosis, treatment and care services</a:t>
            </a:r>
          </a:p>
          <a:p>
            <a:pPr marL="170164" indent="-170164">
              <a:buFont typeface="Arial" panose="020B0604020202020204" pitchFamily="34" charset="0"/>
              <a:buChar char="•"/>
            </a:pPr>
            <a:r>
              <a:rPr lang="en-ZA" dirty="0" smtClean="0">
                <a:solidFill>
                  <a:srgbClr val="000000"/>
                </a:solidFill>
                <a:latin typeface="Arial" panose="020B0604020202020204" pitchFamily="34" charset="0"/>
              </a:rPr>
              <a:t>The</a:t>
            </a:r>
            <a:r>
              <a:rPr lang="en-ZA" baseline="0" dirty="0" smtClean="0">
                <a:solidFill>
                  <a:srgbClr val="000000"/>
                </a:solidFill>
                <a:latin typeface="Arial" panose="020B0604020202020204" pitchFamily="34" charset="0"/>
              </a:rPr>
              <a:t> 3 AQ concepts mentioned in the previous slide are clearly applicable to TB prevention diagnosis and treatment</a:t>
            </a:r>
            <a:endParaRPr lang="en-ZA" dirty="0" smtClean="0">
              <a:solidFill>
                <a:srgbClr val="000000"/>
              </a:solidFill>
              <a:latin typeface="Arial" panose="020B0604020202020204" pitchFamily="34" charset="0"/>
            </a:endParaRPr>
          </a:p>
          <a:p>
            <a:pPr marL="170164" indent="-170164" defTabSz="907542" eaLnBrk="1" fontAlgn="auto" hangingPunct="1">
              <a:spcBef>
                <a:spcPts val="0"/>
              </a:spcBef>
              <a:spcAft>
                <a:spcPts val="0"/>
              </a:spcAft>
              <a:buFont typeface="Arial" panose="020B0604020202020204" pitchFamily="34" charset="0"/>
              <a:buChar char="•"/>
              <a:defRPr/>
            </a:pPr>
            <a:r>
              <a:rPr lang="en-ZA" dirty="0" smtClean="0">
                <a:solidFill>
                  <a:srgbClr val="000000"/>
                </a:solidFill>
                <a:latin typeface="Arial" panose="020B0604020202020204" pitchFamily="34" charset="0"/>
              </a:rPr>
              <a:t>This section sets out obligations under these human rights standards and the </a:t>
            </a:r>
            <a:r>
              <a:rPr lang="en-ZA" dirty="0" err="1" smtClean="0">
                <a:solidFill>
                  <a:srgbClr val="000000"/>
                </a:solidFill>
                <a:latin typeface="Arial" panose="020B0604020202020204" pitchFamily="34" charset="0"/>
              </a:rPr>
              <a:t>the</a:t>
            </a:r>
            <a:r>
              <a:rPr lang="en-ZA" dirty="0" smtClean="0">
                <a:solidFill>
                  <a:srgbClr val="000000"/>
                </a:solidFill>
                <a:latin typeface="Arial" panose="020B0604020202020204" pitchFamily="34" charset="0"/>
              </a:rPr>
              <a:t> priority areas where measurable progress can be made to eliminate barriers to service access and ensure meaningful participation of people living with and affected by the disease</a:t>
            </a:r>
          </a:p>
          <a:p>
            <a:pPr marL="170164" indent="-170164" defTabSz="907542" eaLnBrk="1" fontAlgn="auto" hangingPunct="1">
              <a:spcBef>
                <a:spcPts val="0"/>
              </a:spcBef>
              <a:spcAft>
                <a:spcPts val="0"/>
              </a:spcAft>
              <a:buFont typeface="Arial" panose="020B0604020202020204" pitchFamily="34" charset="0"/>
              <a:buChar char="•"/>
              <a:defRPr/>
            </a:pPr>
            <a:r>
              <a:rPr lang="en-ZA" i="1" dirty="0" smtClean="0">
                <a:solidFill>
                  <a:srgbClr val="000000"/>
                </a:solidFill>
                <a:latin typeface="Arial" panose="020B0604020202020204" pitchFamily="34" charset="0"/>
              </a:rPr>
              <a:t>Review slide content</a:t>
            </a:r>
          </a:p>
        </p:txBody>
      </p:sp>
    </p:spTree>
    <p:extLst>
      <p:ext uri="{BB962C8B-B14F-4D97-AF65-F5344CB8AC3E}">
        <p14:creationId xmlns="" xmlns:p14="http://schemas.microsoft.com/office/powerpoint/2010/main" val="698764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37378" indent="-283607">
              <a:spcBef>
                <a:spcPct val="30000"/>
              </a:spcBef>
              <a:defRPr sz="1200">
                <a:solidFill>
                  <a:schemeClr val="tx1"/>
                </a:solidFill>
                <a:latin typeface="Arial" panose="020B0604020202020204" pitchFamily="34" charset="0"/>
              </a:defRPr>
            </a:lvl2pPr>
            <a:lvl3pPr marL="1134428" indent="-226886">
              <a:spcBef>
                <a:spcPct val="30000"/>
              </a:spcBef>
              <a:defRPr sz="1200">
                <a:solidFill>
                  <a:schemeClr val="tx1"/>
                </a:solidFill>
                <a:latin typeface="Arial" panose="020B0604020202020204" pitchFamily="34" charset="0"/>
              </a:defRPr>
            </a:lvl3pPr>
            <a:lvl4pPr marL="1588199" indent="-226886">
              <a:spcBef>
                <a:spcPct val="30000"/>
              </a:spcBef>
              <a:defRPr sz="1200">
                <a:solidFill>
                  <a:schemeClr val="tx1"/>
                </a:solidFill>
                <a:latin typeface="Arial" panose="020B0604020202020204" pitchFamily="34" charset="0"/>
              </a:defRPr>
            </a:lvl4pPr>
            <a:lvl5pPr marL="2041970" indent="-226886">
              <a:spcBef>
                <a:spcPct val="30000"/>
              </a:spcBef>
              <a:defRPr sz="1200">
                <a:solidFill>
                  <a:schemeClr val="tx1"/>
                </a:solidFill>
                <a:latin typeface="Arial" panose="020B0604020202020204" pitchFamily="34" charset="0"/>
              </a:defRPr>
            </a:lvl5pPr>
            <a:lvl6pPr marL="2495741" indent="-226886" eaLnBrk="0" fontAlgn="base" hangingPunct="0">
              <a:spcBef>
                <a:spcPct val="30000"/>
              </a:spcBef>
              <a:spcAft>
                <a:spcPct val="0"/>
              </a:spcAft>
              <a:defRPr sz="1200">
                <a:solidFill>
                  <a:schemeClr val="tx1"/>
                </a:solidFill>
                <a:latin typeface="Arial" panose="020B0604020202020204" pitchFamily="34" charset="0"/>
              </a:defRPr>
            </a:lvl6pPr>
            <a:lvl7pPr marL="2949512" indent="-226886" eaLnBrk="0" fontAlgn="base" hangingPunct="0">
              <a:spcBef>
                <a:spcPct val="30000"/>
              </a:spcBef>
              <a:spcAft>
                <a:spcPct val="0"/>
              </a:spcAft>
              <a:defRPr sz="1200">
                <a:solidFill>
                  <a:schemeClr val="tx1"/>
                </a:solidFill>
                <a:latin typeface="Arial" panose="020B0604020202020204" pitchFamily="34" charset="0"/>
              </a:defRPr>
            </a:lvl7pPr>
            <a:lvl8pPr marL="3403283" indent="-226886" eaLnBrk="0" fontAlgn="base" hangingPunct="0">
              <a:spcBef>
                <a:spcPct val="30000"/>
              </a:spcBef>
              <a:spcAft>
                <a:spcPct val="0"/>
              </a:spcAft>
              <a:defRPr sz="1200">
                <a:solidFill>
                  <a:schemeClr val="tx1"/>
                </a:solidFill>
                <a:latin typeface="Arial" panose="020B0604020202020204" pitchFamily="34" charset="0"/>
              </a:defRPr>
            </a:lvl8pPr>
            <a:lvl9pPr marL="3857054" indent="-226886"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892674-723D-4212-A243-75D20FD1EB47}" type="slidenum">
              <a:rPr lang="en-GB" altLang="en-US" smtClean="0"/>
              <a:pPr>
                <a:spcBef>
                  <a:spcPct val="0"/>
                </a:spcBef>
              </a:pPr>
              <a:t>9</a:t>
            </a:fld>
            <a:endParaRPr lang="en-GB" altLang="en-US" dirty="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170164" indent="-170164" defTabSz="907542" eaLnBrk="1" fontAlgn="auto" hangingPunct="1">
              <a:spcBef>
                <a:spcPts val="0"/>
              </a:spcBef>
              <a:spcAft>
                <a:spcPts val="0"/>
              </a:spcAft>
              <a:buFont typeface="Arial" panose="020B0604020202020204" pitchFamily="34" charset="0"/>
              <a:buChar char="•"/>
              <a:defRPr/>
            </a:pPr>
            <a:r>
              <a:rPr lang="en-ZA" i="1" dirty="0" smtClean="0">
                <a:solidFill>
                  <a:srgbClr val="000000"/>
                </a:solidFill>
                <a:latin typeface="Arial" panose="020B0604020202020204" pitchFamily="34" charset="0"/>
              </a:rPr>
              <a:t>Review slide content</a:t>
            </a:r>
          </a:p>
        </p:txBody>
      </p:sp>
    </p:spTree>
    <p:extLst>
      <p:ext uri="{BB962C8B-B14F-4D97-AF65-F5344CB8AC3E}">
        <p14:creationId xmlns="" xmlns:p14="http://schemas.microsoft.com/office/powerpoint/2010/main" val="698764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State that further </a:t>
            </a:r>
            <a:r>
              <a:rPr lang="en-US" dirty="0" smtClean="0">
                <a:effectLst/>
              </a:rPr>
              <a:t>there is increasing knowledge about how social determinants of health, such as childhood conditions, </a:t>
            </a:r>
            <a:r>
              <a:rPr lang="en-US" dirty="0" err="1" smtClean="0">
                <a:effectLst/>
              </a:rPr>
              <a:t>urbanisation</a:t>
            </a:r>
            <a:r>
              <a:rPr lang="en-US" dirty="0" smtClean="0">
                <a:effectLst/>
              </a:rPr>
              <a:t>, living conditions and employment conditions influence all stages of TB pathogenesis</a:t>
            </a:r>
          </a:p>
          <a:p>
            <a:pPr marL="170164" indent="-170164" defTabSz="907542" eaLnBrk="1" fontAlgn="auto" hangingPunct="1">
              <a:spcBef>
                <a:spcPts val="0"/>
              </a:spcBef>
              <a:spcAft>
                <a:spcPts val="0"/>
              </a:spcAft>
              <a:buFont typeface="Arial" panose="020B0604020202020204" pitchFamily="34" charset="0"/>
              <a:buChar char="•"/>
              <a:defRPr/>
            </a:pPr>
            <a:r>
              <a:rPr lang="en-US" dirty="0" smtClean="0">
                <a:effectLst/>
              </a:rPr>
              <a:t>This leads to inequities related to exposure to infection, progression to active disease, and delayed or incorrect diagnosis, as well as health outcomes. </a:t>
            </a:r>
          </a:p>
          <a:p>
            <a:pPr marL="170164" indent="-170164" defTabSz="907542" eaLnBrk="1" fontAlgn="auto" hangingPunct="1">
              <a:spcBef>
                <a:spcPts val="0"/>
              </a:spcBef>
              <a:spcAft>
                <a:spcPts val="0"/>
              </a:spcAft>
              <a:buFont typeface="Arial" panose="020B0604020202020204" pitchFamily="34" charset="0"/>
              <a:buChar char="•"/>
              <a:defRPr/>
            </a:pPr>
            <a:r>
              <a:rPr lang="en-ZA" i="1" dirty="0" smtClean="0"/>
              <a:t>Review slide content</a:t>
            </a:r>
          </a:p>
          <a:p>
            <a:pPr marL="170164" indent="-170164">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D451FAE-3C5C-4B92-B858-B6B250C84D7B}" type="slidenum">
              <a:rPr lang="en-US" smtClean="0"/>
              <a:pPr/>
              <a:t>10</a:t>
            </a:fld>
            <a:endParaRPr lang="en-US"/>
          </a:p>
        </p:txBody>
      </p:sp>
    </p:spTree>
    <p:extLst>
      <p:ext uri="{BB962C8B-B14F-4D97-AF65-F5344CB8AC3E}">
        <p14:creationId xmlns="" xmlns:p14="http://schemas.microsoft.com/office/powerpoint/2010/main" val="28696698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userDrawn="1"/>
        </p:nvSpPr>
        <p:spPr bwMode="auto">
          <a:xfrm>
            <a:off x="0" y="4709695"/>
            <a:ext cx="9144000" cy="1168400"/>
          </a:xfrm>
          <a:prstGeom prst="rect">
            <a:avLst/>
          </a:prstGeom>
          <a:solidFill>
            <a:schemeClr val="accent5"/>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sp>
        <p:nvSpPr>
          <p:cNvPr id="13" name="Rectangle 12"/>
          <p:cNvSpPr/>
          <p:nvPr userDrawn="1"/>
        </p:nvSpPr>
        <p:spPr bwMode="auto">
          <a:xfrm>
            <a:off x="0" y="2192868"/>
            <a:ext cx="9144000" cy="2643827"/>
          </a:xfrm>
          <a:prstGeom prst="rect">
            <a:avLst/>
          </a:prstGeom>
          <a:solidFill>
            <a:schemeClr val="accent5">
              <a:lumMod val="90000"/>
            </a:schemeClr>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cxnSp>
        <p:nvCxnSpPr>
          <p:cNvPr id="14" name="Straight Connector 13"/>
          <p:cNvCxnSpPr/>
          <p:nvPr userDrawn="1"/>
        </p:nvCxnSpPr>
        <p:spPr bwMode="auto">
          <a:xfrm>
            <a:off x="0" y="2192868"/>
            <a:ext cx="9144000" cy="0"/>
          </a:xfrm>
          <a:prstGeom prst="line">
            <a:avLst/>
          </a:prstGeom>
          <a:ln w="28575" cmpd="sng">
            <a:solidFill>
              <a:srgbClr val="00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bwMode="auto">
          <a:xfrm>
            <a:off x="0" y="5873863"/>
            <a:ext cx="9144000" cy="0"/>
          </a:xfrm>
          <a:prstGeom prst="line">
            <a:avLst/>
          </a:prstGeom>
          <a:ln w="28575" cmpd="sng">
            <a:solidFill>
              <a:srgbClr val="00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 name="Rectangle 2"/>
          <p:cNvSpPr>
            <a:spLocks noChangeArrowheads="1"/>
          </p:cNvSpPr>
          <p:nvPr/>
        </p:nvSpPr>
        <p:spPr bwMode="auto">
          <a:xfrm>
            <a:off x="5486400" y="6477000"/>
            <a:ext cx="1905000" cy="457200"/>
          </a:xfrm>
          <a:prstGeom prst="rect">
            <a:avLst/>
          </a:prstGeom>
          <a:noFill/>
          <a:ln>
            <a:noFill/>
          </a:ln>
          <a:extLst/>
        </p:spPr>
        <p:txBody>
          <a:bodyPr/>
          <a:lstStyle/>
          <a:p>
            <a:pPr defTabSz="914400" eaLnBrk="0" hangingPunct="0">
              <a:defRPr/>
            </a:pPr>
            <a:endParaRPr lang="en-US" sz="1000" dirty="0">
              <a:solidFill>
                <a:srgbClr val="FFFFFF"/>
              </a:solidFill>
              <a:ea typeface="MS PGothic" charset="0"/>
              <a:cs typeface="MS PGothic" charset="0"/>
            </a:endParaRPr>
          </a:p>
        </p:txBody>
      </p:sp>
      <p:sp>
        <p:nvSpPr>
          <p:cNvPr id="5" name="Rectangle 3"/>
          <p:cNvSpPr>
            <a:spLocks noChangeArrowheads="1"/>
          </p:cNvSpPr>
          <p:nvPr/>
        </p:nvSpPr>
        <p:spPr bwMode="auto">
          <a:xfrm>
            <a:off x="8229600" y="6477000"/>
            <a:ext cx="457200" cy="381000"/>
          </a:xfrm>
          <a:prstGeom prst="rect">
            <a:avLst/>
          </a:prstGeom>
          <a:noFill/>
          <a:ln>
            <a:noFill/>
          </a:ln>
          <a:extLst/>
        </p:spPr>
        <p:txBody>
          <a:bodyPr/>
          <a:lstStyle/>
          <a:p>
            <a:pPr algn="r" defTabSz="914400" eaLnBrk="0" hangingPunct="0">
              <a:defRPr/>
            </a:pPr>
            <a:fld id="{3DEDD24F-8C50-42F9-80FD-CFF51CC2D521}" type="slidenum">
              <a:rPr lang="en-US" sz="1000">
                <a:solidFill>
                  <a:srgbClr val="FFFFFF"/>
                </a:solidFill>
                <a:ea typeface="MS PGothic" charset="0"/>
                <a:cs typeface="MS PGothic" charset="0"/>
              </a:rPr>
              <a:pPr algn="r" defTabSz="914400" eaLnBrk="0" hangingPunct="0">
                <a:defRPr/>
              </a:pPr>
              <a:t>‹#›</a:t>
            </a:fld>
            <a:endParaRPr lang="en-US" sz="1000" dirty="0">
              <a:solidFill>
                <a:srgbClr val="FFFFFF"/>
              </a:solidFill>
              <a:ea typeface="MS PGothic" charset="0"/>
              <a:cs typeface="MS PGothic" charset="0"/>
            </a:endParaRPr>
          </a:p>
        </p:txBody>
      </p:sp>
      <p:sp>
        <p:nvSpPr>
          <p:cNvPr id="6" name="Rectangle 4"/>
          <p:cNvSpPr>
            <a:spLocks noChangeArrowheads="1"/>
          </p:cNvSpPr>
          <p:nvPr/>
        </p:nvSpPr>
        <p:spPr bwMode="auto">
          <a:xfrm>
            <a:off x="0" y="0"/>
            <a:ext cx="9144000" cy="1447800"/>
          </a:xfrm>
          <a:prstGeom prst="rect">
            <a:avLst/>
          </a:prstGeom>
          <a:solidFill>
            <a:schemeClr val="bg1"/>
          </a:solidFill>
          <a:ln>
            <a:noFill/>
          </a:ln>
          <a:extLst/>
        </p:spPr>
        <p:txBody>
          <a:bodyPr wrap="none" anchor="ctr"/>
          <a:lstStyle/>
          <a:p>
            <a:pPr defTabSz="914400" eaLnBrk="0" hangingPunct="0">
              <a:defRPr/>
            </a:pPr>
            <a:endParaRPr lang="en-US" sz="2800" dirty="0">
              <a:solidFill>
                <a:srgbClr val="000000"/>
              </a:solidFill>
              <a:latin typeface="Times New Roman" charset="0"/>
              <a:ea typeface="MS PGothic" charset="0"/>
              <a:cs typeface="MS PGothic" charset="0"/>
            </a:endParaRPr>
          </a:p>
        </p:txBody>
      </p:sp>
      <p:sp>
        <p:nvSpPr>
          <p:cNvPr id="16389" name="Rectangle 5"/>
          <p:cNvSpPr>
            <a:spLocks noGrp="1" noChangeArrowheads="1"/>
          </p:cNvSpPr>
          <p:nvPr>
            <p:ph type="ctrTitle"/>
          </p:nvPr>
        </p:nvSpPr>
        <p:spPr>
          <a:xfrm>
            <a:off x="1028700" y="1905000"/>
            <a:ext cx="7086600" cy="1993232"/>
          </a:xfrm>
        </p:spPr>
        <p:txBody>
          <a:bodyPr/>
          <a:lstStyle>
            <a:lvl1pPr algn="ctr">
              <a:lnSpc>
                <a:spcPct val="100000"/>
              </a:lnSpc>
              <a:defRPr sz="4000" b="1" baseline="0">
                <a:solidFill>
                  <a:srgbClr val="003366"/>
                </a:solidFill>
              </a:defRPr>
            </a:lvl1pPr>
          </a:lstStyle>
          <a:p>
            <a:r>
              <a:rPr lang="en-US" dirty="0" smtClean="0"/>
              <a:t>Click to edit Master title style</a:t>
            </a:r>
            <a:endParaRPr lang="en-US" dirty="0"/>
          </a:p>
        </p:txBody>
      </p:sp>
      <p:sp>
        <p:nvSpPr>
          <p:cNvPr id="16390" name="Rectangle 6"/>
          <p:cNvSpPr>
            <a:spLocks noGrp="1" noChangeArrowheads="1"/>
          </p:cNvSpPr>
          <p:nvPr>
            <p:ph type="subTitle" idx="1"/>
          </p:nvPr>
        </p:nvSpPr>
        <p:spPr>
          <a:xfrm>
            <a:off x="1028700" y="4038600"/>
            <a:ext cx="7086600" cy="798095"/>
          </a:xfrm>
        </p:spPr>
        <p:txBody>
          <a:bodyPr/>
          <a:lstStyle>
            <a:lvl1pPr marL="0" indent="0" algn="ctr">
              <a:buFontTx/>
              <a:buNone/>
              <a:defRPr sz="2800" b="0">
                <a:solidFill>
                  <a:schemeClr val="accent1">
                    <a:lumMod val="50000"/>
                  </a:schemeClr>
                </a:solidFill>
              </a:defRPr>
            </a:lvl1pPr>
          </a:lstStyle>
          <a:p>
            <a:r>
              <a:rPr lang="en-US" dirty="0" smtClean="0"/>
              <a:t>Click to edit Master subtitle style</a:t>
            </a:r>
            <a:endParaRPr lang="en-US" dirty="0"/>
          </a:p>
        </p:txBody>
      </p:sp>
      <p:pic>
        <p:nvPicPr>
          <p:cNvPr id="3" name="Picture 2"/>
          <p:cNvPicPr>
            <a:picLocks noChangeAspect="1"/>
          </p:cNvPicPr>
          <p:nvPr userDrawn="1"/>
        </p:nvPicPr>
        <p:blipFill rotWithShape="1">
          <a:blip r:embed="rId2"/>
          <a:srcRect r="60093"/>
          <a:stretch/>
        </p:blipFill>
        <p:spPr>
          <a:xfrm>
            <a:off x="448734" y="550333"/>
            <a:ext cx="3649133" cy="1080362"/>
          </a:xfrm>
          <a:prstGeom prst="rect">
            <a:avLst/>
          </a:prstGeom>
        </p:spPr>
      </p:pic>
      <p:pic>
        <p:nvPicPr>
          <p:cNvPr id="11" name="Picture 10"/>
          <p:cNvPicPr>
            <a:picLocks noChangeAspect="1"/>
          </p:cNvPicPr>
          <p:nvPr userDrawn="1"/>
        </p:nvPicPr>
        <p:blipFill rotWithShape="1">
          <a:blip r:embed="rId2"/>
          <a:srcRect l="64813" r="-91"/>
          <a:stretch/>
        </p:blipFill>
        <p:spPr>
          <a:xfrm>
            <a:off x="4889500" y="621438"/>
            <a:ext cx="3225800" cy="1080362"/>
          </a:xfrm>
          <a:prstGeom prst="rect">
            <a:avLst/>
          </a:prstGeom>
        </p:spPr>
      </p:pic>
    </p:spTree>
    <p:extLst>
      <p:ext uri="{BB962C8B-B14F-4D97-AF65-F5344CB8AC3E}">
        <p14:creationId xmlns="" xmlns:p14="http://schemas.microsoft.com/office/powerpoint/2010/main" val="320637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9"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60424A0F-55B5-42D1-920C-B859CF8B7124}" type="slidenum">
              <a:rPr lang="en-US"/>
              <a:pPr>
                <a:defRPr/>
              </a:pPr>
              <a:t>‹#›</a:t>
            </a:fld>
            <a:endParaRPr lang="en-US" dirty="0"/>
          </a:p>
        </p:txBody>
      </p:sp>
    </p:spTree>
    <p:extLst>
      <p:ext uri="{BB962C8B-B14F-4D97-AF65-F5344CB8AC3E}">
        <p14:creationId xmlns="" xmlns:p14="http://schemas.microsoft.com/office/powerpoint/2010/main" val="337835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10"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317DFD44-DAD6-45CC-BA58-066E12F79722}" type="slidenum">
              <a:rPr lang="en-US"/>
              <a:pPr>
                <a:defRPr/>
              </a:pPr>
              <a:t>‹#›</a:t>
            </a:fld>
            <a:endParaRPr lang="en-US" dirty="0"/>
          </a:p>
        </p:txBody>
      </p:sp>
    </p:spTree>
    <p:extLst>
      <p:ext uri="{BB962C8B-B14F-4D97-AF65-F5344CB8AC3E}">
        <p14:creationId xmlns="" xmlns:p14="http://schemas.microsoft.com/office/powerpoint/2010/main" val="2011884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2">
    <p:spTree>
      <p:nvGrpSpPr>
        <p:cNvPr id="1" name=""/>
        <p:cNvGrpSpPr/>
        <p:nvPr/>
      </p:nvGrpSpPr>
      <p:grpSpPr>
        <a:xfrm>
          <a:off x="0" y="0"/>
          <a:ext cx="0" cy="0"/>
          <a:chOff x="0" y="0"/>
          <a:chExt cx="0" cy="0"/>
        </a:xfrm>
      </p:grpSpPr>
      <p:sp>
        <p:nvSpPr>
          <p:cNvPr id="4" name="Rectangle 2"/>
          <p:cNvSpPr>
            <a:spLocks noChangeArrowheads="1"/>
          </p:cNvSpPr>
          <p:nvPr/>
        </p:nvSpPr>
        <p:spPr bwMode="auto">
          <a:xfrm>
            <a:off x="5486400" y="6477000"/>
            <a:ext cx="1905000" cy="457200"/>
          </a:xfrm>
          <a:prstGeom prst="rect">
            <a:avLst/>
          </a:prstGeom>
          <a:noFill/>
          <a:ln>
            <a:noFill/>
          </a:ln>
          <a:extLst/>
        </p:spPr>
        <p:txBody>
          <a:bodyPr/>
          <a:lstStyle/>
          <a:p>
            <a:pPr defTabSz="914400" eaLnBrk="0" hangingPunct="0">
              <a:defRPr/>
            </a:pPr>
            <a:endParaRPr lang="en-US" sz="1000" dirty="0">
              <a:solidFill>
                <a:srgbClr val="FFFFFF"/>
              </a:solidFill>
              <a:ea typeface="MS PGothic" charset="0"/>
              <a:cs typeface="MS PGothic" charset="0"/>
            </a:endParaRPr>
          </a:p>
        </p:txBody>
      </p:sp>
      <p:sp>
        <p:nvSpPr>
          <p:cNvPr id="5" name="Rectangle 3"/>
          <p:cNvSpPr>
            <a:spLocks noChangeArrowheads="1"/>
          </p:cNvSpPr>
          <p:nvPr/>
        </p:nvSpPr>
        <p:spPr bwMode="auto">
          <a:xfrm>
            <a:off x="8229600" y="6477000"/>
            <a:ext cx="457200" cy="381000"/>
          </a:xfrm>
          <a:prstGeom prst="rect">
            <a:avLst/>
          </a:prstGeom>
          <a:noFill/>
          <a:ln>
            <a:noFill/>
          </a:ln>
          <a:extLst/>
        </p:spPr>
        <p:txBody>
          <a:bodyPr/>
          <a:lstStyle/>
          <a:p>
            <a:pPr algn="r" defTabSz="914400" eaLnBrk="0" hangingPunct="0">
              <a:defRPr/>
            </a:pPr>
            <a:fld id="{3DEDD24F-8C50-42F9-80FD-CFF51CC2D521}" type="slidenum">
              <a:rPr lang="en-US" sz="1000">
                <a:solidFill>
                  <a:srgbClr val="FFFFFF"/>
                </a:solidFill>
                <a:ea typeface="MS PGothic" charset="0"/>
                <a:cs typeface="MS PGothic" charset="0"/>
              </a:rPr>
              <a:pPr algn="r" defTabSz="914400" eaLnBrk="0" hangingPunct="0">
                <a:defRPr/>
              </a:pPr>
              <a:t>‹#›</a:t>
            </a:fld>
            <a:endParaRPr lang="en-US" sz="1000" dirty="0">
              <a:solidFill>
                <a:srgbClr val="FFFFFF"/>
              </a:solidFill>
              <a:ea typeface="MS PGothic" charset="0"/>
              <a:cs typeface="MS PGothic" charset="0"/>
            </a:endParaRPr>
          </a:p>
        </p:txBody>
      </p:sp>
    </p:spTree>
    <p:extLst>
      <p:ext uri="{BB962C8B-B14F-4D97-AF65-F5344CB8AC3E}">
        <p14:creationId xmlns="" xmlns:p14="http://schemas.microsoft.com/office/powerpoint/2010/main" val="404882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5"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F923D6DC-6CB4-4BAA-BEBE-9A76FBD8E9DB}" type="slidenum">
              <a:rPr lang="en-US"/>
              <a:pPr>
                <a:defRPr/>
              </a:pPr>
              <a:t>‹#›</a:t>
            </a:fld>
            <a:endParaRPr lang="en-US" dirty="0"/>
          </a:p>
        </p:txBody>
      </p:sp>
    </p:spTree>
    <p:extLst>
      <p:ext uri="{BB962C8B-B14F-4D97-AF65-F5344CB8AC3E}">
        <p14:creationId xmlns="" xmlns:p14="http://schemas.microsoft.com/office/powerpoint/2010/main" val="414005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Slide Number Placeholder 3"/>
          <p:cNvSpPr>
            <a:spLocks noGrp="1"/>
          </p:cNvSpPr>
          <p:nvPr>
            <p:ph type="sldNum" sz="quarter" idx="11"/>
          </p:nvPr>
        </p:nvSpPr>
        <p:spPr/>
        <p:txBody>
          <a:bodyPr/>
          <a:lstStyle/>
          <a:p>
            <a:pPr>
              <a:defRPr/>
            </a:pPr>
            <a:fld id="{316E6766-9382-42DF-B899-6777F57DDADF}" type="slidenum">
              <a:rPr lang="en-US" smtClean="0"/>
              <a:pPr>
                <a:defRPr/>
              </a:pPr>
              <a:t>‹#›</a:t>
            </a:fld>
            <a:endParaRPr lang="en-US" dirty="0"/>
          </a:p>
        </p:txBody>
      </p:sp>
      <p:sp>
        <p:nvSpPr>
          <p:cNvPr id="6" name="Table Placeholder 5"/>
          <p:cNvSpPr>
            <a:spLocks noGrp="1"/>
          </p:cNvSpPr>
          <p:nvPr>
            <p:ph type="tbl" sz="quarter" idx="12"/>
          </p:nvPr>
        </p:nvSpPr>
        <p:spPr>
          <a:xfrm>
            <a:off x="304800" y="1473200"/>
            <a:ext cx="8648700" cy="4686300"/>
          </a:xfrm>
        </p:spPr>
        <p:txBody>
          <a:bodyPr/>
          <a:lstStyle/>
          <a:p>
            <a:endParaRPr lang="en-US" dirty="0"/>
          </a:p>
        </p:txBody>
      </p:sp>
    </p:spTree>
    <p:extLst>
      <p:ext uri="{BB962C8B-B14F-4D97-AF65-F5344CB8AC3E}">
        <p14:creationId xmlns="" xmlns:p14="http://schemas.microsoft.com/office/powerpoint/2010/main" val="3037404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9" name="Content Placeholder 2"/>
          <p:cNvSpPr>
            <a:spLocks noGrp="1"/>
          </p:cNvSpPr>
          <p:nvPr>
            <p:ph sz="half" idx="1"/>
          </p:nvPr>
        </p:nvSpPr>
        <p:spPr>
          <a:xfrm>
            <a:off x="457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2"/>
          </p:nvPr>
        </p:nvSpPr>
        <p:spPr>
          <a:xfrm>
            <a:off x="4648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CAB854AE-227D-442D-B326-58319B261350}" type="slidenum">
              <a:rPr lang="en-US"/>
              <a:pPr>
                <a:defRPr/>
              </a:pPr>
              <a:t>‹#›</a:t>
            </a:fld>
            <a:endParaRPr lang="en-US" dirty="0"/>
          </a:p>
        </p:txBody>
      </p:sp>
    </p:spTree>
    <p:extLst>
      <p:ext uri="{BB962C8B-B14F-4D97-AF65-F5344CB8AC3E}">
        <p14:creationId xmlns="" xmlns:p14="http://schemas.microsoft.com/office/powerpoint/2010/main" val="244726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10"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D2153926-F85F-471F-BDD1-ED814A535234}" type="slidenum">
              <a:rPr lang="en-US"/>
              <a:pPr>
                <a:defRPr/>
              </a:pPr>
              <a:t>‹#›</a:t>
            </a:fld>
            <a:endParaRPr lang="en-US" dirty="0"/>
          </a:p>
        </p:txBody>
      </p:sp>
    </p:spTree>
    <p:extLst>
      <p:ext uri="{BB962C8B-B14F-4D97-AF65-F5344CB8AC3E}">
        <p14:creationId xmlns="" xmlns:p14="http://schemas.microsoft.com/office/powerpoint/2010/main" val="4093019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4"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BD42C38B-C541-43D7-BE02-3F7F3A18AA32}" type="slidenum">
              <a:rPr lang="en-US"/>
              <a:pPr>
                <a:defRPr/>
              </a:pPr>
              <a:t>‹#›</a:t>
            </a:fld>
            <a:endParaRPr lang="en-US" dirty="0"/>
          </a:p>
        </p:txBody>
      </p:sp>
    </p:spTree>
    <p:extLst>
      <p:ext uri="{BB962C8B-B14F-4D97-AF65-F5344CB8AC3E}">
        <p14:creationId xmlns="" xmlns:p14="http://schemas.microsoft.com/office/powerpoint/2010/main" val="342791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3"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A82B853D-6D8B-4DA1-9B1C-C1823A58A837}" type="slidenum">
              <a:rPr lang="en-US"/>
              <a:pPr>
                <a:defRPr/>
              </a:pPr>
              <a:t>‹#›</a:t>
            </a:fld>
            <a:endParaRPr lang="en-US" dirty="0"/>
          </a:p>
        </p:txBody>
      </p:sp>
    </p:spTree>
    <p:extLst>
      <p:ext uri="{BB962C8B-B14F-4D97-AF65-F5344CB8AC3E}">
        <p14:creationId xmlns="" xmlns:p14="http://schemas.microsoft.com/office/powerpoint/2010/main" val="1910782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dirty="0"/>
          </a:p>
        </p:txBody>
      </p:sp>
      <p:sp>
        <p:nvSpPr>
          <p:cNvPr id="5"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BBEC02C6-5F54-4EE4-A6D8-02A68712F5A3}" type="slidenum">
              <a:rPr lang="en-US"/>
              <a:pPr>
                <a:defRPr/>
              </a:pPr>
              <a:t>‹#›</a:t>
            </a:fld>
            <a:endParaRPr lang="en-US" dirty="0"/>
          </a:p>
        </p:txBody>
      </p:sp>
    </p:spTree>
    <p:extLst>
      <p:ext uri="{BB962C8B-B14F-4D97-AF65-F5344CB8AC3E}">
        <p14:creationId xmlns="" xmlns:p14="http://schemas.microsoft.com/office/powerpoint/2010/main" val="2925897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8600"/>
            <a:ext cx="86487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style (32pt </a:t>
            </a:r>
            <a:r>
              <a:rPr lang="en-US" dirty="0" err="1" smtClean="0"/>
              <a:t>arial</a:t>
            </a:r>
            <a:r>
              <a:rPr lang="en-US" dirty="0" smtClean="0"/>
              <a:t> upper left of slide)</a:t>
            </a:r>
          </a:p>
        </p:txBody>
      </p:sp>
      <p:sp>
        <p:nvSpPr>
          <p:cNvPr id="1027" name="Rectangle 3"/>
          <p:cNvSpPr>
            <a:spLocks noGrp="1" noChangeArrowheads="1"/>
          </p:cNvSpPr>
          <p:nvPr>
            <p:ph type="body" idx="1"/>
          </p:nvPr>
        </p:nvSpPr>
        <p:spPr bwMode="auto">
          <a:xfrm>
            <a:off x="609600" y="1752600"/>
            <a:ext cx="79248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 (First level bullet 20pt </a:t>
            </a:r>
            <a:r>
              <a:rPr lang="en-US" dirty="0" err="1" smtClean="0"/>
              <a:t>arial</a:t>
            </a:r>
            <a:r>
              <a:rPr lang="en-US" dirty="0" smtClean="0"/>
              <a:t> bold)</a:t>
            </a:r>
          </a:p>
          <a:p>
            <a:pPr lvl="1"/>
            <a:r>
              <a:rPr lang="en-US" dirty="0" smtClean="0"/>
              <a:t>Second level (Second level bullet 20 pt. </a:t>
            </a:r>
            <a:r>
              <a:rPr lang="en-US" dirty="0" err="1" smtClean="0"/>
              <a:t>arial</a:t>
            </a:r>
            <a:r>
              <a:rPr lang="en-US" dirty="0" smtClean="0"/>
              <a:t> roman)</a:t>
            </a:r>
          </a:p>
          <a:p>
            <a:pPr lvl="2"/>
            <a:r>
              <a:rPr lang="en-US" dirty="0" smtClean="0"/>
              <a:t>Third level</a:t>
            </a:r>
          </a:p>
          <a:p>
            <a:pPr lvl="3"/>
            <a:r>
              <a:rPr lang="en-US" dirty="0" smtClean="0"/>
              <a:t>Fourth level</a:t>
            </a:r>
          </a:p>
          <a:p>
            <a:pPr lvl="4"/>
            <a:r>
              <a:rPr lang="en-US" dirty="0" smtClean="0"/>
              <a:t>Fifth level</a:t>
            </a:r>
          </a:p>
        </p:txBody>
      </p:sp>
      <p:sp>
        <p:nvSpPr>
          <p:cNvPr id="15364" name="Rectangle 4"/>
          <p:cNvSpPr>
            <a:spLocks noGrp="1" noChangeArrowheads="1"/>
          </p:cNvSpPr>
          <p:nvPr>
            <p:ph type="dt" sz="half" idx="2"/>
          </p:nvPr>
        </p:nvSpPr>
        <p:spPr bwMode="auto">
          <a:xfrm>
            <a:off x="6261100" y="6489700"/>
            <a:ext cx="1752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solidFill>
                  <a:srgbClr val="000000"/>
                </a:solidFill>
              </a:defRPr>
            </a:lvl1pPr>
          </a:lstStyle>
          <a:p>
            <a:pPr>
              <a:defRPr/>
            </a:pPr>
            <a:endParaRPr lang="en-US" dirty="0"/>
          </a:p>
        </p:txBody>
      </p:sp>
      <p:sp>
        <p:nvSpPr>
          <p:cNvPr id="15365" name="Rectangle 5"/>
          <p:cNvSpPr>
            <a:spLocks noGrp="1" noChangeArrowheads="1"/>
          </p:cNvSpPr>
          <p:nvPr>
            <p:ph type="sldNum" sz="quarter" idx="4"/>
          </p:nvPr>
        </p:nvSpPr>
        <p:spPr bwMode="auto">
          <a:xfrm>
            <a:off x="8331200" y="6489700"/>
            <a:ext cx="6223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b="1">
                <a:solidFill>
                  <a:srgbClr val="003366"/>
                </a:solidFill>
                <a:ea typeface="MS PGothic" pitchFamily="34" charset="-128"/>
              </a:defRPr>
            </a:lvl1pPr>
          </a:lstStyle>
          <a:p>
            <a:pPr>
              <a:defRPr/>
            </a:pPr>
            <a:fld id="{316E6766-9382-42DF-B899-6777F57DDADF}" type="slidenum">
              <a:rPr lang="en-US" smtClean="0"/>
              <a:pPr>
                <a:defRPr/>
              </a:pPr>
              <a:t>‹#›</a:t>
            </a:fld>
            <a:endParaRPr lang="en-US" dirty="0"/>
          </a:p>
        </p:txBody>
      </p:sp>
      <p:sp>
        <p:nvSpPr>
          <p:cNvPr id="1030" name="Line 6"/>
          <p:cNvSpPr>
            <a:spLocks noChangeShapeType="1"/>
          </p:cNvSpPr>
          <p:nvPr/>
        </p:nvSpPr>
        <p:spPr bwMode="auto">
          <a:xfrm>
            <a:off x="0" y="1219200"/>
            <a:ext cx="9144000" cy="0"/>
          </a:xfrm>
          <a:prstGeom prst="line">
            <a:avLst/>
          </a:prstGeom>
          <a:noFill/>
          <a:ln w="28575">
            <a:solidFill>
              <a:srgbClr val="003366"/>
            </a:solidFill>
            <a:round/>
            <a:headEnd/>
            <a:tailEnd/>
          </a:ln>
          <a:extLst/>
        </p:spPr>
        <p:txBody>
          <a:bodyPr/>
          <a:lstStyle/>
          <a:p>
            <a:pPr defTabSz="914400">
              <a:defRPr/>
            </a:pPr>
            <a:endParaRPr lang="en-US" sz="2800" dirty="0">
              <a:solidFill>
                <a:srgbClr val="000000"/>
              </a:solidFill>
              <a:latin typeface="Times New Roman" charset="0"/>
              <a:ea typeface="MS PGothic" charset="0"/>
              <a:cs typeface="MS PGothic" charset="0"/>
            </a:endParaRPr>
          </a:p>
        </p:txBody>
      </p:sp>
      <p:sp>
        <p:nvSpPr>
          <p:cNvPr id="8" name="Text Box 7"/>
          <p:cNvSpPr txBox="1">
            <a:spLocks noChangeArrowheads="1"/>
          </p:cNvSpPr>
          <p:nvPr userDrawn="1"/>
        </p:nvSpPr>
        <p:spPr bwMode="auto">
          <a:xfrm>
            <a:off x="203200" y="6413500"/>
            <a:ext cx="3048000" cy="304800"/>
          </a:xfrm>
          <a:prstGeom prst="rect">
            <a:avLst/>
          </a:prstGeom>
          <a:noFill/>
          <a:ln>
            <a:noFill/>
          </a:ln>
          <a:extLst/>
        </p:spPr>
        <p:txBody>
          <a:bodyPr wrap="square">
            <a:spAutoFit/>
          </a:bodyPr>
          <a:lstStyle>
            <a:lvl1pPr eaLnBrk="0" hangingPunct="0">
              <a:defRPr sz="2800">
                <a:solidFill>
                  <a:schemeClr val="tx1"/>
                </a:solidFill>
                <a:latin typeface="Times New Roman" charset="0"/>
                <a:ea typeface="ＭＳ Ｐゴシック" charset="0"/>
                <a:cs typeface="Arial" charset="0"/>
              </a:defRPr>
            </a:lvl1pPr>
            <a:lvl2pPr marL="742950" indent="-285750" eaLnBrk="0" hangingPunct="0">
              <a:defRPr sz="2800">
                <a:solidFill>
                  <a:schemeClr val="tx1"/>
                </a:solidFill>
                <a:latin typeface="Times New Roman" charset="0"/>
                <a:ea typeface="Arial" charset="0"/>
                <a:cs typeface="Arial" charset="0"/>
              </a:defRPr>
            </a:lvl2pPr>
            <a:lvl3pPr marL="1143000" indent="-228600" eaLnBrk="0" hangingPunct="0">
              <a:defRPr sz="2800">
                <a:solidFill>
                  <a:schemeClr val="tx1"/>
                </a:solidFill>
                <a:latin typeface="Times New Roman" charset="0"/>
                <a:ea typeface="Arial" charset="0"/>
                <a:cs typeface="Arial" charset="0"/>
              </a:defRPr>
            </a:lvl3pPr>
            <a:lvl4pPr marL="1600200" indent="-228600" eaLnBrk="0" hangingPunct="0">
              <a:defRPr sz="2800">
                <a:solidFill>
                  <a:schemeClr val="tx1"/>
                </a:solidFill>
                <a:latin typeface="Times New Roman" charset="0"/>
                <a:ea typeface="Arial" charset="0"/>
                <a:cs typeface="Arial" charset="0"/>
              </a:defRPr>
            </a:lvl4pPr>
            <a:lvl5pPr marL="2057400" indent="-228600" eaLnBrk="0" hangingPunct="0">
              <a:defRPr sz="28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8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8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8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800">
                <a:solidFill>
                  <a:schemeClr val="tx1"/>
                </a:solidFill>
                <a:latin typeface="Times New Roman" charset="0"/>
                <a:ea typeface="Arial" charset="0"/>
                <a:cs typeface="Arial" charset="0"/>
              </a:defRPr>
            </a:lvl9pPr>
          </a:lstStyle>
          <a:p>
            <a:pPr algn="l" defTabSz="914400">
              <a:spcBef>
                <a:spcPct val="50000"/>
              </a:spcBef>
              <a:defRPr/>
            </a:pPr>
            <a:r>
              <a:rPr lang="en-US" sz="1400" b="1" dirty="0" smtClean="0">
                <a:solidFill>
                  <a:srgbClr val="003366"/>
                </a:solidFill>
                <a:latin typeface="Gill Sans MT" charset="0"/>
              </a:rPr>
              <a:t>USAID TB CARE II PROJECT 	</a:t>
            </a:r>
          </a:p>
        </p:txBody>
      </p:sp>
    </p:spTree>
    <p:extLst>
      <p:ext uri="{BB962C8B-B14F-4D97-AF65-F5344CB8AC3E}">
        <p14:creationId xmlns="" xmlns:p14="http://schemas.microsoft.com/office/powerpoint/2010/main" val="195447583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8" r:id="rId4"/>
    <p:sldLayoutId id="2147483741" r:id="rId5"/>
    <p:sldLayoutId id="2147483742" r:id="rId6"/>
    <p:sldLayoutId id="2147483743" r:id="rId7"/>
    <p:sldLayoutId id="2147483744" r:id="rId8"/>
    <p:sldLayoutId id="2147483745" r:id="rId9"/>
    <p:sldLayoutId id="2147483746" r:id="rId10"/>
    <p:sldLayoutId id="2147483747" r:id="rId11"/>
  </p:sldLayoutIdLst>
  <p:hf sldNum="0" hdr="0" dt="0"/>
  <p:txStyles>
    <p:titleStyle>
      <a:lvl1pPr algn="l" rtl="0" eaLnBrk="0" fontAlgn="base" hangingPunct="0">
        <a:spcBef>
          <a:spcPct val="0"/>
        </a:spcBef>
        <a:spcAft>
          <a:spcPct val="0"/>
        </a:spcAft>
        <a:defRPr sz="3200" b="0">
          <a:solidFill>
            <a:schemeClr val="accent1">
              <a:lumMod val="50000"/>
            </a:schemeClr>
          </a:solidFill>
          <a:latin typeface="Arial"/>
          <a:ea typeface="Tahoma" pitchFamily="34" charset="0"/>
          <a:cs typeface="Arial"/>
        </a:defRPr>
      </a:lvl1pPr>
      <a:lvl2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2pPr>
      <a:lvl3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3pPr>
      <a:lvl4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4pPr>
      <a:lvl5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5pPr>
      <a:lvl6pPr marL="457200" algn="l" rtl="0" fontAlgn="base">
        <a:lnSpc>
          <a:spcPct val="85000"/>
        </a:lnSpc>
        <a:spcBef>
          <a:spcPct val="0"/>
        </a:spcBef>
        <a:spcAft>
          <a:spcPct val="0"/>
        </a:spcAft>
        <a:defRPr sz="2800" b="1">
          <a:solidFill>
            <a:srgbClr val="003366"/>
          </a:solidFill>
          <a:latin typeface="Arial" charset="0"/>
        </a:defRPr>
      </a:lvl6pPr>
      <a:lvl7pPr marL="914400" algn="l" rtl="0" fontAlgn="base">
        <a:lnSpc>
          <a:spcPct val="85000"/>
        </a:lnSpc>
        <a:spcBef>
          <a:spcPct val="0"/>
        </a:spcBef>
        <a:spcAft>
          <a:spcPct val="0"/>
        </a:spcAft>
        <a:defRPr sz="2800" b="1">
          <a:solidFill>
            <a:srgbClr val="003366"/>
          </a:solidFill>
          <a:latin typeface="Arial" charset="0"/>
        </a:defRPr>
      </a:lvl7pPr>
      <a:lvl8pPr marL="1371600" algn="l" rtl="0" fontAlgn="base">
        <a:lnSpc>
          <a:spcPct val="85000"/>
        </a:lnSpc>
        <a:spcBef>
          <a:spcPct val="0"/>
        </a:spcBef>
        <a:spcAft>
          <a:spcPct val="0"/>
        </a:spcAft>
        <a:defRPr sz="2800" b="1">
          <a:solidFill>
            <a:srgbClr val="003366"/>
          </a:solidFill>
          <a:latin typeface="Arial" charset="0"/>
        </a:defRPr>
      </a:lvl8pPr>
      <a:lvl9pPr marL="1828800" algn="l" rtl="0" fontAlgn="base">
        <a:lnSpc>
          <a:spcPct val="85000"/>
        </a:lnSpc>
        <a:spcBef>
          <a:spcPct val="0"/>
        </a:spcBef>
        <a:spcAft>
          <a:spcPct val="0"/>
        </a:spcAft>
        <a:defRPr sz="2800" b="1">
          <a:solidFill>
            <a:srgbClr val="003366"/>
          </a:solidFill>
          <a:latin typeface="Arial" charset="0"/>
        </a:defRPr>
      </a:lvl9pPr>
    </p:titleStyle>
    <p:bodyStyle>
      <a:lvl1pPr marL="228600" indent="-228600" algn="l" rtl="0" eaLnBrk="0" fontAlgn="base" hangingPunct="0">
        <a:spcBef>
          <a:spcPct val="20000"/>
        </a:spcBef>
        <a:spcAft>
          <a:spcPct val="0"/>
        </a:spcAft>
        <a:buClr>
          <a:srgbClr val="FF8E57"/>
        </a:buClr>
        <a:buSzPct val="125000"/>
        <a:buFont typeface="Arial"/>
        <a:buChar char="•"/>
        <a:defRPr sz="2700" b="0">
          <a:solidFill>
            <a:schemeClr val="tx1"/>
          </a:solidFill>
          <a:latin typeface="Arial"/>
          <a:ea typeface="Tahoma" pitchFamily="34" charset="0"/>
          <a:cs typeface="Arial"/>
        </a:defRPr>
      </a:lvl1pPr>
      <a:lvl2pPr marL="457200" indent="-228600" algn="l" rtl="0" eaLnBrk="0" fontAlgn="base" hangingPunct="0">
        <a:spcBef>
          <a:spcPct val="20000"/>
        </a:spcBef>
        <a:spcAft>
          <a:spcPct val="0"/>
        </a:spcAft>
        <a:buClr>
          <a:srgbClr val="FF8E57"/>
        </a:buClr>
        <a:buSzPct val="125000"/>
        <a:buFont typeface="Arial"/>
        <a:buChar char="•"/>
        <a:defRPr sz="2500">
          <a:solidFill>
            <a:schemeClr val="tx1"/>
          </a:solidFill>
          <a:latin typeface="Arial"/>
          <a:ea typeface="Tahoma" pitchFamily="34" charset="0"/>
          <a:cs typeface="Arial"/>
        </a:defRPr>
      </a:lvl2pPr>
      <a:lvl3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3pPr>
      <a:lvl4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4pPr>
      <a:lvl5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7"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3.pd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3.xml"/><Relationship Id="rId1" Type="http://schemas.openxmlformats.org/officeDocument/2006/relationships/tags" Target="../tags/tag2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3.xml"/><Relationship Id="rId1" Type="http://schemas.openxmlformats.org/officeDocument/2006/relationships/tags" Target="../tags/tag24.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3.xml"/><Relationship Id="rId1" Type="http://schemas.openxmlformats.org/officeDocument/2006/relationships/tags" Target="../tags/tag25.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3.xml"/><Relationship Id="rId1" Type="http://schemas.openxmlformats.org/officeDocument/2006/relationships/tags" Target="../tags/tag26.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3.xml"/><Relationship Id="rId1" Type="http://schemas.openxmlformats.org/officeDocument/2006/relationships/tags" Target="../tags/tag28.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8.xml"/><Relationship Id="rId1" Type="http://schemas.openxmlformats.org/officeDocument/2006/relationships/tags" Target="../tags/tag3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0" y="0"/>
            <a:ext cx="9144000" cy="487093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0" y="5715000"/>
            <a:ext cx="9144000" cy="1143000"/>
          </a:xfrm>
          <a:prstGeom prst="rect">
            <a:avLst/>
          </a:prstGeom>
          <a:solidFill>
            <a:schemeClr val="bg1"/>
          </a:solidFill>
          <a:ln>
            <a:no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0" y="4607169"/>
            <a:ext cx="9144000" cy="1107831"/>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[insert Speaker Name</a:t>
            </a:r>
          </a:p>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Date &amp; </a:t>
            </a:r>
          </a:p>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Location here]</a:t>
            </a:r>
            <a:endParaRPr kumimoji="0" lang="en-US" sz="2000" b="0" i="0" u="none" strike="noStrike" cap="all" normalizeH="0" baseline="0" dirty="0" smtClean="0">
              <a:ln>
                <a:noFill/>
              </a:ln>
              <a:solidFill>
                <a:schemeClr val="bg1"/>
              </a:solidFill>
              <a:effectLst/>
              <a:latin typeface="+mj-lt"/>
            </a:endParaRPr>
          </a:p>
        </p:txBody>
      </p:sp>
      <p:pic>
        <p:nvPicPr>
          <p:cNvPr id="15" name="Picture 14"/>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6"/>
              <a:stretch>
                <a:fillRect/>
              </a:stretch>
            </p:blipFill>
          </mc:Choice>
          <mc:Fallback>
            <p:blipFill>
              <a:blip r:embed="rId7"/>
              <a:stretch>
                <a:fillRect/>
              </a:stretch>
            </p:blipFill>
          </mc:Fallback>
        </mc:AlternateContent>
        <p:spPr>
          <a:xfrm>
            <a:off x="844062" y="426270"/>
            <a:ext cx="7614138" cy="3917130"/>
          </a:xfrm>
          <a:prstGeom prst="rect">
            <a:avLst/>
          </a:prstGeom>
        </p:spPr>
      </p:pic>
      <p:sp>
        <p:nvSpPr>
          <p:cNvPr id="16" name="TextBox 15"/>
          <p:cNvSpPr txBox="1"/>
          <p:nvPr/>
        </p:nvSpPr>
        <p:spPr>
          <a:xfrm>
            <a:off x="1125415" y="426368"/>
            <a:ext cx="6963507" cy="2123658"/>
          </a:xfrm>
          <a:prstGeom prst="rect">
            <a:avLst/>
          </a:prstGeom>
          <a:noFill/>
        </p:spPr>
        <p:txBody>
          <a:bodyPr wrap="square" rtlCol="0" anchor="ctr">
            <a:spAutoFit/>
          </a:bodyPr>
          <a:lstStyle/>
          <a:p>
            <a:pPr algn="ctr"/>
            <a:r>
              <a:rPr lang="en-ZA" sz="4400" dirty="0" smtClean="0"/>
              <a:t>Ethics of Tuberculosis Prevention, Care and Control</a:t>
            </a:r>
            <a:endParaRPr lang="en-US" sz="4400" dirty="0">
              <a:solidFill>
                <a:schemeClr val="bg1"/>
              </a:solidFill>
            </a:endParaRPr>
          </a:p>
        </p:txBody>
      </p:sp>
      <p:sp>
        <p:nvSpPr>
          <p:cNvPr id="17" name="TextBox 16"/>
          <p:cNvSpPr txBox="1"/>
          <p:nvPr/>
        </p:nvSpPr>
        <p:spPr>
          <a:xfrm>
            <a:off x="1600200" y="3130062"/>
            <a:ext cx="6488722" cy="954107"/>
          </a:xfrm>
          <a:prstGeom prst="rect">
            <a:avLst/>
          </a:prstGeom>
          <a:noFill/>
        </p:spPr>
        <p:txBody>
          <a:bodyPr wrap="square" rtlCol="0" anchor="ctr">
            <a:spAutoFit/>
          </a:bodyPr>
          <a:lstStyle/>
          <a:p>
            <a:pPr algn="ctr"/>
            <a:r>
              <a:rPr lang="en-US" sz="2800" b="1" cap="all" dirty="0" smtClean="0">
                <a:solidFill>
                  <a:schemeClr val="accent2">
                    <a:lumMod val="75000"/>
                  </a:schemeClr>
                </a:solidFill>
              </a:rPr>
              <a:t>MODULE 4: OBLIGATION TO PROVIDE ACCESS TO TB SERVICES</a:t>
            </a:r>
            <a:endParaRPr lang="en-US" sz="2800" b="1" cap="all" dirty="0">
              <a:solidFill>
                <a:schemeClr val="accent2">
                  <a:lumMod val="75000"/>
                </a:schemeClr>
              </a:solidFill>
            </a:endParaRPr>
          </a:p>
        </p:txBody>
      </p:sp>
      <p:pic>
        <p:nvPicPr>
          <p:cNvPr id="2" name="Picture 1"/>
          <p:cNvPicPr>
            <a:picLocks noChangeAspect="1"/>
          </p:cNvPicPr>
          <p:nvPr/>
        </p:nvPicPr>
        <p:blipFill>
          <a:blip r:embed="rId8">
            <a:extLst>
              <a:ext uri="{28A0092B-C50C-407E-A947-70E740481C1C}">
                <a14:useLocalDpi xmlns="" xmlns:a14="http://schemas.microsoft.com/office/drawing/2010/main" val="0"/>
              </a:ext>
            </a:extLst>
          </a:blip>
          <a:stretch>
            <a:fillRect/>
          </a:stretch>
        </p:blipFill>
        <p:spPr>
          <a:xfrm>
            <a:off x="4000497" y="5996812"/>
            <a:ext cx="4885267" cy="579376"/>
          </a:xfrm>
          <a:prstGeom prst="rect">
            <a:avLst/>
          </a:prstGeom>
        </p:spPr>
      </p:pic>
      <p:sp>
        <p:nvSpPr>
          <p:cNvPr id="3" name="TextBox 2"/>
          <p:cNvSpPr txBox="1"/>
          <p:nvPr/>
        </p:nvSpPr>
        <p:spPr>
          <a:xfrm>
            <a:off x="474134" y="5871001"/>
            <a:ext cx="1744134" cy="830997"/>
          </a:xfrm>
          <a:prstGeom prst="rect">
            <a:avLst/>
          </a:prstGeom>
          <a:noFill/>
        </p:spPr>
        <p:txBody>
          <a:bodyPr wrap="square" rtlCol="0">
            <a:spAutoFit/>
          </a:bodyPr>
          <a:lstStyle/>
          <a:p>
            <a:pPr algn="ctr"/>
            <a:r>
              <a:rPr lang="en-US" sz="1600" dirty="0" smtClean="0"/>
              <a:t>Insert country/ministry logo here</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Access to TB care</a:t>
            </a:r>
            <a:endParaRPr lang="en-US" dirty="0"/>
          </a:p>
        </p:txBody>
      </p:sp>
      <p:sp>
        <p:nvSpPr>
          <p:cNvPr id="3" name="Content Placeholder 2"/>
          <p:cNvSpPr>
            <a:spLocks noGrp="1"/>
          </p:cNvSpPr>
          <p:nvPr>
            <p:ph idx="1"/>
          </p:nvPr>
        </p:nvSpPr>
        <p:spPr/>
        <p:txBody>
          <a:bodyPr/>
          <a:lstStyle/>
          <a:p>
            <a:pPr>
              <a:spcAft>
                <a:spcPts val="600"/>
              </a:spcAft>
            </a:pPr>
            <a:r>
              <a:rPr lang="en-US" dirty="0" smtClean="0">
                <a:effectLst/>
              </a:rPr>
              <a:t>Strong association exists between TB incidence and a country’s gross domestic product per capita </a:t>
            </a:r>
          </a:p>
          <a:p>
            <a:r>
              <a:rPr lang="en-US" dirty="0" smtClean="0">
                <a:effectLst/>
              </a:rPr>
              <a:t>Strong socio-economic gradient also found:</a:t>
            </a:r>
          </a:p>
          <a:p>
            <a:pPr lvl="1"/>
            <a:r>
              <a:rPr lang="en-US" dirty="0"/>
              <a:t>W</a:t>
            </a:r>
            <a:r>
              <a:rPr lang="en-US" dirty="0" smtClean="0">
                <a:effectLst/>
              </a:rPr>
              <a:t>ithin countries</a:t>
            </a:r>
          </a:p>
          <a:p>
            <a:pPr lvl="1"/>
            <a:r>
              <a:rPr lang="en-US" dirty="0"/>
              <a:t>W</a:t>
            </a:r>
            <a:r>
              <a:rPr lang="en-US" dirty="0" smtClean="0">
                <a:effectLst/>
              </a:rPr>
              <a:t>ithin cities </a:t>
            </a:r>
          </a:p>
          <a:p>
            <a:pPr lvl="1">
              <a:spcAft>
                <a:spcPts val="600"/>
              </a:spcAft>
            </a:pPr>
            <a:r>
              <a:rPr lang="en-US" dirty="0" smtClean="0">
                <a:effectLst/>
              </a:rPr>
              <a:t>Across households</a:t>
            </a:r>
          </a:p>
          <a:p>
            <a:r>
              <a:rPr lang="en-US" dirty="0" smtClean="0">
                <a:effectLst/>
              </a:rPr>
              <a:t>Poorest individuals, families, communities, countries have highest risk of TB</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10</a:t>
            </a:fld>
            <a:endParaRPr lang="en-US" dirty="0"/>
          </a:p>
        </p:txBody>
      </p:sp>
    </p:spTree>
    <p:custDataLst>
      <p:tags r:id="rId1"/>
    </p:custDataLst>
    <p:extLst>
      <p:ext uri="{BB962C8B-B14F-4D97-AF65-F5344CB8AC3E}">
        <p14:creationId xmlns="" xmlns:p14="http://schemas.microsoft.com/office/powerpoint/2010/main" val="547113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Optimal conditions for uptake of TB services</a:t>
            </a:r>
            <a:endParaRPr lang="en-US" dirty="0"/>
          </a:p>
        </p:txBody>
      </p:sp>
      <p:sp>
        <p:nvSpPr>
          <p:cNvPr id="3" name="Content Placeholder 2"/>
          <p:cNvSpPr>
            <a:spLocks noGrp="1"/>
          </p:cNvSpPr>
          <p:nvPr>
            <p:ph idx="1"/>
          </p:nvPr>
        </p:nvSpPr>
        <p:spPr/>
        <p:txBody>
          <a:bodyPr/>
          <a:lstStyle/>
          <a:p>
            <a:pPr>
              <a:spcAft>
                <a:spcPts val="600"/>
              </a:spcAft>
            </a:pPr>
            <a:r>
              <a:rPr lang="en-US" dirty="0" smtClean="0"/>
              <a:t>No discrimination</a:t>
            </a:r>
            <a:endParaRPr lang="en-US" dirty="0"/>
          </a:p>
          <a:p>
            <a:pPr>
              <a:spcAft>
                <a:spcPts val="600"/>
              </a:spcAft>
            </a:pPr>
            <a:r>
              <a:rPr lang="en-US" dirty="0" smtClean="0"/>
              <a:t>No exposure to </a:t>
            </a:r>
            <a:r>
              <a:rPr lang="en-US" dirty="0"/>
              <a:t>other </a:t>
            </a:r>
            <a:r>
              <a:rPr lang="en-US" dirty="0" smtClean="0"/>
              <a:t>risks</a:t>
            </a:r>
          </a:p>
          <a:p>
            <a:pPr>
              <a:spcAft>
                <a:spcPts val="600"/>
              </a:spcAft>
            </a:pPr>
            <a:r>
              <a:rPr lang="en-US" dirty="0" smtClean="0"/>
              <a:t>Confidentiality maintained</a:t>
            </a:r>
            <a:endParaRPr lang="en-US" dirty="0"/>
          </a:p>
          <a:p>
            <a:pPr>
              <a:spcAft>
                <a:spcPts val="600"/>
              </a:spcAft>
            </a:pPr>
            <a:r>
              <a:rPr lang="en-US" dirty="0"/>
              <a:t>A</a:t>
            </a:r>
            <a:r>
              <a:rPr lang="en-US" dirty="0" smtClean="0"/>
              <a:t>ccess </a:t>
            </a:r>
            <a:r>
              <a:rPr lang="en-US" dirty="0"/>
              <a:t>to information </a:t>
            </a:r>
          </a:p>
          <a:p>
            <a:pPr>
              <a:spcAft>
                <a:spcPts val="600"/>
              </a:spcAft>
            </a:pPr>
            <a:r>
              <a:rPr lang="en-US" dirty="0" smtClean="0"/>
              <a:t>No coercion </a:t>
            </a:r>
            <a:r>
              <a:rPr lang="en-US" dirty="0"/>
              <a:t>into accepting services without consent</a:t>
            </a:r>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11</a:t>
            </a:fld>
            <a:endParaRPr lang="en-US"/>
          </a:p>
        </p:txBody>
      </p:sp>
    </p:spTree>
    <p:custDataLst>
      <p:tags r:id="rId1"/>
    </p:custDataLst>
    <p:extLst>
      <p:ext uri="{BB962C8B-B14F-4D97-AF65-F5344CB8AC3E}">
        <p14:creationId xmlns="" xmlns:p14="http://schemas.microsoft.com/office/powerpoint/2010/main" val="1701825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Obligation of governments</a:t>
            </a:r>
            <a:endParaRPr lang="en-US" dirty="0"/>
          </a:p>
        </p:txBody>
      </p:sp>
      <p:sp>
        <p:nvSpPr>
          <p:cNvPr id="3" name="Content Placeholder 2"/>
          <p:cNvSpPr>
            <a:spLocks noGrp="1"/>
          </p:cNvSpPr>
          <p:nvPr>
            <p:ph idx="1"/>
          </p:nvPr>
        </p:nvSpPr>
        <p:spPr>
          <a:xfrm>
            <a:off x="628650" y="1219201"/>
            <a:ext cx="7886700" cy="4077886"/>
          </a:xfrm>
        </p:spPr>
        <p:txBody>
          <a:bodyPr>
            <a:noAutofit/>
          </a:bodyPr>
          <a:lstStyle/>
          <a:p>
            <a:pPr>
              <a:spcAft>
                <a:spcPts val="0"/>
              </a:spcAft>
            </a:pPr>
            <a:r>
              <a:rPr lang="en-NZ" altLang="en-US" dirty="0" smtClean="0"/>
              <a:t>Provide </a:t>
            </a:r>
            <a:r>
              <a:rPr lang="en-NZ" altLang="en-US" dirty="0"/>
              <a:t>universal access to TB </a:t>
            </a:r>
            <a:r>
              <a:rPr lang="en-NZ" altLang="en-US" dirty="0" smtClean="0"/>
              <a:t>care (Availability Accessibility, Acceptability)</a:t>
            </a:r>
          </a:p>
          <a:p>
            <a:pPr lvl="1"/>
            <a:r>
              <a:rPr lang="en-NZ" altLang="en-US" dirty="0"/>
              <a:t>Grounded in governments’ duty to fulfil human right to life</a:t>
            </a:r>
          </a:p>
          <a:p>
            <a:pPr lvl="1"/>
            <a:r>
              <a:rPr lang="en-ZA" dirty="0"/>
              <a:t>Resource-limited countries which cannot </a:t>
            </a:r>
            <a:r>
              <a:rPr lang="en-ZA" dirty="0" err="1" smtClean="0"/>
              <a:t>fulfill</a:t>
            </a:r>
            <a:r>
              <a:rPr lang="en-ZA" dirty="0" smtClean="0"/>
              <a:t> </a:t>
            </a:r>
            <a:r>
              <a:rPr lang="en-ZA" dirty="0"/>
              <a:t>these obligations completely should apply principle of progressive realisation </a:t>
            </a:r>
          </a:p>
          <a:p>
            <a:pPr marL="228600" lvl="2">
              <a:buFont typeface="Arial"/>
              <a:buChar char="•"/>
            </a:pPr>
            <a:r>
              <a:rPr lang="en-ZA" sz="2700" dirty="0" smtClean="0"/>
              <a:t>Move as expeditiously and effectively as possible towards achieving these critical goals</a:t>
            </a:r>
            <a:endParaRPr lang="en-NZ" altLang="en-US" sz="2700" dirty="0" smtClean="0"/>
          </a:p>
          <a:p>
            <a:r>
              <a:rPr lang="en-NZ" altLang="en-US" dirty="0" smtClean="0"/>
              <a:t>Regulate care </a:t>
            </a:r>
            <a:r>
              <a:rPr lang="en-NZ" altLang="en-US" dirty="0"/>
              <a:t>in line with internationally accepted quality </a:t>
            </a:r>
            <a:r>
              <a:rPr lang="en-NZ" altLang="en-US" dirty="0" smtClean="0"/>
              <a:t>standards (Quality)</a:t>
            </a:r>
            <a:endParaRPr lang="en-US" altLang="en-US" dirty="0"/>
          </a:p>
        </p:txBody>
      </p:sp>
      <p:sp>
        <p:nvSpPr>
          <p:cNvPr id="5" name="Slide Number Placeholder 4"/>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12</a:t>
            </a:fld>
            <a:endParaRPr lang="en-US"/>
          </a:p>
        </p:txBody>
      </p:sp>
    </p:spTree>
    <p:custDataLst>
      <p:tags r:id="rId1"/>
    </p:custDataLst>
    <p:extLst>
      <p:ext uri="{BB962C8B-B14F-4D97-AF65-F5344CB8AC3E}">
        <p14:creationId xmlns="" xmlns:p14="http://schemas.microsoft.com/office/powerpoint/2010/main" val="4073070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Premise for universal access</a:t>
            </a:r>
            <a:endParaRPr lang="en-US" dirty="0"/>
          </a:p>
        </p:txBody>
      </p:sp>
      <p:sp>
        <p:nvSpPr>
          <p:cNvPr id="3" name="Content Placeholder 2"/>
          <p:cNvSpPr>
            <a:spLocks noGrp="1"/>
          </p:cNvSpPr>
          <p:nvPr>
            <p:ph idx="1"/>
          </p:nvPr>
        </p:nvSpPr>
        <p:spPr/>
        <p:txBody>
          <a:bodyPr/>
          <a:lstStyle/>
          <a:p>
            <a:pPr>
              <a:spcAft>
                <a:spcPts val="600"/>
              </a:spcAft>
            </a:pPr>
            <a:r>
              <a:rPr lang="en-US" dirty="0" smtClean="0"/>
              <a:t>As noted in human right frameworks, everyone </a:t>
            </a:r>
            <a:r>
              <a:rPr lang="en-US" dirty="0"/>
              <a:t>has </a:t>
            </a:r>
            <a:r>
              <a:rPr lang="en-US" dirty="0" smtClean="0"/>
              <a:t>right </a:t>
            </a:r>
            <a:r>
              <a:rPr lang="en-US" dirty="0"/>
              <a:t>to a minimum standard of health care</a:t>
            </a:r>
          </a:p>
          <a:p>
            <a:r>
              <a:rPr lang="en-US" dirty="0"/>
              <a:t>Access to TB care should receive high </a:t>
            </a:r>
            <a:r>
              <a:rPr lang="en-US" dirty="0" smtClean="0"/>
              <a:t>priority: </a:t>
            </a:r>
            <a:endParaRPr lang="en-US" dirty="0"/>
          </a:p>
          <a:p>
            <a:pPr lvl="1"/>
            <a:r>
              <a:rPr lang="en-US" dirty="0" smtClean="0"/>
              <a:t>Usually </a:t>
            </a:r>
            <a:r>
              <a:rPr lang="en-US" dirty="0"/>
              <a:t>curative</a:t>
            </a:r>
          </a:p>
          <a:p>
            <a:pPr lvl="1"/>
            <a:r>
              <a:rPr lang="en-US" dirty="0" smtClean="0"/>
              <a:t>Prevents spread </a:t>
            </a:r>
            <a:r>
              <a:rPr lang="en-US" dirty="0"/>
              <a:t>of disease</a:t>
            </a:r>
          </a:p>
          <a:p>
            <a:pPr lvl="1"/>
            <a:r>
              <a:rPr lang="en-US" dirty="0" smtClean="0"/>
              <a:t>Prevents development </a:t>
            </a:r>
            <a:r>
              <a:rPr lang="en-US" dirty="0"/>
              <a:t>of drug-resistant </a:t>
            </a:r>
            <a:r>
              <a:rPr lang="en-US" dirty="0" smtClean="0"/>
              <a:t>strains</a:t>
            </a:r>
            <a:endParaRPr lang="en-US" dirty="0"/>
          </a:p>
          <a:p>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13</a:t>
            </a:fld>
            <a:endParaRPr lang="en-US"/>
          </a:p>
        </p:txBody>
      </p:sp>
    </p:spTree>
    <p:custDataLst>
      <p:tags r:id="rId1"/>
    </p:custDataLst>
    <p:extLst>
      <p:ext uri="{BB962C8B-B14F-4D97-AF65-F5344CB8AC3E}">
        <p14:creationId xmlns="" xmlns:p14="http://schemas.microsoft.com/office/powerpoint/2010/main" val="2799339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118" y="0"/>
            <a:ext cx="7886700" cy="994172"/>
          </a:xfrm>
        </p:spPr>
        <p:txBody>
          <a:bodyPr/>
          <a:lstStyle/>
          <a:p>
            <a:pPr algn="ctr"/>
            <a:r>
              <a:rPr lang="en-ZA" dirty="0" smtClean="0"/>
              <a:t>Consider and share …</a:t>
            </a:r>
            <a:endParaRPr lang="en-US" dirty="0"/>
          </a:p>
        </p:txBody>
      </p:sp>
      <p:sp>
        <p:nvSpPr>
          <p:cNvPr id="3" name="Content Placeholder 2"/>
          <p:cNvSpPr>
            <a:spLocks noGrp="1"/>
          </p:cNvSpPr>
          <p:nvPr>
            <p:ph idx="1"/>
          </p:nvPr>
        </p:nvSpPr>
        <p:spPr>
          <a:xfrm>
            <a:off x="628650" y="3044616"/>
            <a:ext cx="7886700" cy="3263504"/>
          </a:xfrm>
        </p:spPr>
        <p:txBody>
          <a:bodyPr/>
          <a:lstStyle/>
          <a:p>
            <a:pPr marL="0" indent="0">
              <a:buNone/>
            </a:pPr>
            <a:r>
              <a:rPr lang="en-ZA" dirty="0" smtClean="0"/>
              <a:t>What do you believe are the benefits to universal access to TB care?</a:t>
            </a:r>
            <a:endParaRPr lang="en-US" dirty="0"/>
          </a:p>
        </p:txBody>
      </p:sp>
      <p:sp>
        <p:nvSpPr>
          <p:cNvPr id="4" name="TextBox 3"/>
          <p:cNvSpPr txBox="1"/>
          <p:nvPr/>
        </p:nvSpPr>
        <p:spPr>
          <a:xfrm>
            <a:off x="171149" y="973621"/>
            <a:ext cx="1503938" cy="438582"/>
          </a:xfrm>
          <a:prstGeom prst="rect">
            <a:avLst/>
          </a:prstGeom>
          <a:ln w="19050">
            <a:solidFill>
              <a:srgbClr val="00B050"/>
            </a:solidFill>
          </a:ln>
        </p:spPr>
        <p:style>
          <a:lnRef idx="2">
            <a:schemeClr val="dk1"/>
          </a:lnRef>
          <a:fillRef idx="1">
            <a:schemeClr val="lt1"/>
          </a:fillRef>
          <a:effectRef idx="0">
            <a:schemeClr val="dk1"/>
          </a:effectRef>
          <a:fontRef idx="minor">
            <a:schemeClr val="dk1"/>
          </a:fontRef>
        </p:style>
        <p:txBody>
          <a:bodyPr wrap="none" rtlCol="0">
            <a:spAutoFit/>
          </a:bodyPr>
          <a:lstStyle/>
          <a:p>
            <a:pPr algn="ctr"/>
            <a:r>
              <a:rPr lang="en-US" sz="2250" b="1" dirty="0">
                <a:solidFill>
                  <a:srgbClr val="00B0F0"/>
                </a:solidFill>
                <a:latin typeface="Ben's Handwriting" panose="02000603000000000000" pitchFamily="2" charset="0"/>
              </a:rPr>
              <a:t>PLENARY</a:t>
            </a:r>
            <a:endParaRPr lang="en-GB" sz="2250" b="1" dirty="0">
              <a:solidFill>
                <a:srgbClr val="00B0F0"/>
              </a:solidFill>
              <a:latin typeface="Ben's Handwriting" panose="02000603000000000000" pitchFamily="2" charset="0"/>
            </a:endParaRPr>
          </a:p>
        </p:txBody>
      </p:sp>
      <p:sp>
        <p:nvSpPr>
          <p:cNvPr id="5" name="Slide Number Placeholder 4"/>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14</a:t>
            </a:fld>
            <a:endParaRPr lang="en-US"/>
          </a:p>
        </p:txBody>
      </p:sp>
    </p:spTree>
    <p:custDataLst>
      <p:tags r:id="rId1"/>
    </p:custDataLst>
    <p:extLst>
      <p:ext uri="{BB962C8B-B14F-4D97-AF65-F5344CB8AC3E}">
        <p14:creationId xmlns="" xmlns:p14="http://schemas.microsoft.com/office/powerpoint/2010/main" val="941138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Benefits of </a:t>
            </a:r>
            <a:r>
              <a:rPr lang="en-ZA" dirty="0"/>
              <a:t>u</a:t>
            </a:r>
            <a:r>
              <a:rPr lang="en-ZA" dirty="0" smtClean="0"/>
              <a:t>niversal access</a:t>
            </a:r>
            <a:endParaRPr lang="en-US" dirty="0"/>
          </a:p>
        </p:txBody>
      </p:sp>
      <p:sp>
        <p:nvSpPr>
          <p:cNvPr id="3" name="Content Placeholder 2"/>
          <p:cNvSpPr>
            <a:spLocks noGrp="1"/>
          </p:cNvSpPr>
          <p:nvPr>
            <p:ph idx="1"/>
          </p:nvPr>
        </p:nvSpPr>
        <p:spPr>
          <a:xfrm>
            <a:off x="628650" y="2033582"/>
            <a:ext cx="7886700" cy="3263504"/>
          </a:xfrm>
        </p:spPr>
        <p:txBody>
          <a:bodyPr>
            <a:normAutofit/>
          </a:bodyPr>
          <a:lstStyle/>
          <a:p>
            <a:pPr>
              <a:spcAft>
                <a:spcPts val="600"/>
              </a:spcAft>
            </a:pPr>
            <a:r>
              <a:rPr lang="en-US" altLang="en-US" dirty="0" smtClean="0">
                <a:latin typeface="Arial" panose="020B0604020202020204" pitchFamily="34" charset="0"/>
              </a:rPr>
              <a:t>Prevents </a:t>
            </a:r>
            <a:r>
              <a:rPr lang="en-US" altLang="en-US" dirty="0">
                <a:latin typeface="Arial" panose="020B0604020202020204" pitchFamily="34" charset="0"/>
              </a:rPr>
              <a:t>significant morbidity and mortality</a:t>
            </a:r>
          </a:p>
          <a:p>
            <a:pPr>
              <a:spcAft>
                <a:spcPts val="600"/>
              </a:spcAft>
            </a:pPr>
            <a:r>
              <a:rPr lang="en-US" altLang="en-US" dirty="0" smtClean="0">
                <a:latin typeface="Arial" panose="020B0604020202020204" pitchFamily="34" charset="0"/>
              </a:rPr>
              <a:t>Slows the spread of infectious disease </a:t>
            </a:r>
            <a:endParaRPr lang="en-US" altLang="en-US" dirty="0">
              <a:latin typeface="Arial" panose="020B0604020202020204" pitchFamily="34" charset="0"/>
            </a:endParaRPr>
          </a:p>
          <a:p>
            <a:pPr>
              <a:spcAft>
                <a:spcPts val="600"/>
              </a:spcAft>
            </a:pPr>
            <a:r>
              <a:rPr lang="en-US" altLang="en-US" dirty="0" smtClean="0">
                <a:latin typeface="Arial" panose="020B0604020202020204" pitchFamily="34" charset="0"/>
              </a:rPr>
              <a:t>Reduces development </a:t>
            </a:r>
            <a:r>
              <a:rPr lang="en-US" altLang="en-US" dirty="0">
                <a:latin typeface="Arial" panose="020B0604020202020204" pitchFamily="34" charset="0"/>
              </a:rPr>
              <a:t>of drug-resistant </a:t>
            </a:r>
            <a:r>
              <a:rPr lang="en-US" altLang="en-US" dirty="0" smtClean="0">
                <a:latin typeface="Arial" panose="020B0604020202020204" pitchFamily="34" charset="0"/>
              </a:rPr>
              <a:t>strains</a:t>
            </a:r>
          </a:p>
          <a:p>
            <a:pPr>
              <a:spcAft>
                <a:spcPts val="600"/>
              </a:spcAft>
            </a:pPr>
            <a:r>
              <a:rPr lang="en-US" altLang="en-US" dirty="0" smtClean="0">
                <a:latin typeface="Arial" panose="020B0604020202020204" pitchFamily="34" charset="0"/>
              </a:rPr>
              <a:t>Inexpensive and highly cost-effective </a:t>
            </a:r>
            <a:endParaRPr lang="en-US" altLang="en-US" dirty="0">
              <a:latin typeface="Arial" panose="020B0604020202020204" pitchFamily="34" charset="0"/>
            </a:endParaRPr>
          </a:p>
          <a:p>
            <a:pPr>
              <a:spcAft>
                <a:spcPts val="600"/>
              </a:spcAft>
            </a:pPr>
            <a:r>
              <a:rPr lang="en-US" altLang="en-US" dirty="0" smtClean="0">
                <a:latin typeface="Arial" panose="020B0604020202020204" pitchFamily="34" charset="0"/>
              </a:rPr>
              <a:t>Decreases vulnerability </a:t>
            </a:r>
            <a:r>
              <a:rPr lang="en-US" altLang="en-US" dirty="0">
                <a:latin typeface="Arial" panose="020B0604020202020204" pitchFamily="34" charset="0"/>
              </a:rPr>
              <a:t>to </a:t>
            </a:r>
            <a:r>
              <a:rPr lang="en-US" altLang="en-US" dirty="0" smtClean="0">
                <a:latin typeface="Arial" panose="020B0604020202020204" pitchFamily="34" charset="0"/>
              </a:rPr>
              <a:t>poverty</a:t>
            </a:r>
            <a:endParaRPr lang="en-NZ" altLang="en-US" dirty="0" smtClean="0">
              <a:latin typeface="Arial" panose="020B0604020202020204" pitchFamily="34" charset="0"/>
            </a:endParaRPr>
          </a:p>
          <a:p>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15</a:t>
            </a:fld>
            <a:endParaRPr lang="en-US"/>
          </a:p>
        </p:txBody>
      </p:sp>
    </p:spTree>
    <p:custDataLst>
      <p:tags r:id="rId1"/>
    </p:custDataLst>
    <p:extLst>
      <p:ext uri="{BB962C8B-B14F-4D97-AF65-F5344CB8AC3E}">
        <p14:creationId xmlns="" xmlns:p14="http://schemas.microsoft.com/office/powerpoint/2010/main" val="2950224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Universal access to MDR- and XDR-TB care</a:t>
            </a:r>
            <a:endParaRPr lang="en-US" dirty="0"/>
          </a:p>
        </p:txBody>
      </p:sp>
      <p:sp>
        <p:nvSpPr>
          <p:cNvPr id="3" name="Content Placeholder 2"/>
          <p:cNvSpPr>
            <a:spLocks noGrp="1"/>
          </p:cNvSpPr>
          <p:nvPr>
            <p:ph idx="1"/>
          </p:nvPr>
        </p:nvSpPr>
        <p:spPr>
          <a:xfrm>
            <a:off x="457200" y="1626435"/>
            <a:ext cx="8229600" cy="2057400"/>
          </a:xfrm>
        </p:spPr>
        <p:txBody>
          <a:bodyPr>
            <a:normAutofit lnSpcReduction="10000"/>
          </a:bodyPr>
          <a:lstStyle/>
          <a:p>
            <a:pPr marL="0" indent="0">
              <a:buNone/>
            </a:pPr>
            <a:r>
              <a:rPr lang="en-US" dirty="0" smtClean="0"/>
              <a:t>Achieve </a:t>
            </a:r>
            <a:r>
              <a:rPr lang="en-US" dirty="0"/>
              <a:t>universal access to diagnosis </a:t>
            </a:r>
            <a:r>
              <a:rPr lang="en-US" dirty="0" smtClean="0"/>
              <a:t>and treatment </a:t>
            </a:r>
            <a:r>
              <a:rPr lang="en-US" dirty="0"/>
              <a:t>of multidrug-resistant </a:t>
            </a:r>
            <a:r>
              <a:rPr lang="en-US" dirty="0" smtClean="0"/>
              <a:t>(MDR-) and </a:t>
            </a:r>
            <a:r>
              <a:rPr lang="en-US" dirty="0"/>
              <a:t>extensively </a:t>
            </a:r>
            <a:r>
              <a:rPr lang="en-US" dirty="0" smtClean="0"/>
              <a:t>drug-resistant (XDR-) </a:t>
            </a:r>
            <a:r>
              <a:rPr lang="en-US" dirty="0"/>
              <a:t>tuberculosis as part of </a:t>
            </a:r>
            <a:r>
              <a:rPr lang="en-US" dirty="0" smtClean="0"/>
              <a:t>the transition </a:t>
            </a:r>
            <a:r>
              <a:rPr lang="en-US" dirty="0"/>
              <a:t>to universal health coverage, thereby saving lives and protecting </a:t>
            </a:r>
            <a:r>
              <a:rPr lang="en-US" dirty="0" smtClean="0"/>
              <a:t>communities</a:t>
            </a:r>
            <a:endParaRPr lang="en-US" dirty="0"/>
          </a:p>
        </p:txBody>
      </p:sp>
      <p:sp>
        <p:nvSpPr>
          <p:cNvPr id="4" name="Text Box 4"/>
          <p:cNvSpPr txBox="1">
            <a:spLocks noChangeArrowheads="1"/>
          </p:cNvSpPr>
          <p:nvPr/>
        </p:nvSpPr>
        <p:spPr bwMode="auto">
          <a:xfrm>
            <a:off x="6290414" y="5694689"/>
            <a:ext cx="2281394"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75000"/>
              </a:spcBef>
              <a:buChar char="•"/>
              <a:defRPr sz="2700" b="1">
                <a:solidFill>
                  <a:srgbClr val="000A66"/>
                </a:solidFill>
                <a:latin typeface="Arial" panose="020B0604020202020204" pitchFamily="34" charset="0"/>
              </a:defRPr>
            </a:lvl1pPr>
            <a:lvl2pPr marL="742950" indent="-285750">
              <a:lnSpc>
                <a:spcPct val="90000"/>
              </a:lnSpc>
              <a:spcBef>
                <a:spcPct val="20000"/>
              </a:spcBef>
              <a:buChar char="–"/>
              <a:defRPr sz="2500">
                <a:solidFill>
                  <a:srgbClr val="000A66"/>
                </a:solidFill>
                <a:latin typeface="Arial" panose="020B0604020202020204" pitchFamily="34" charset="0"/>
              </a:defRPr>
            </a:lvl2pPr>
            <a:lvl3pPr marL="1143000" indent="-228600">
              <a:lnSpc>
                <a:spcPct val="90000"/>
              </a:lnSpc>
              <a:spcBef>
                <a:spcPct val="50000"/>
              </a:spcBef>
              <a:buChar char="•"/>
              <a:defRPr sz="2400">
                <a:solidFill>
                  <a:srgbClr val="000A66"/>
                </a:solidFill>
                <a:latin typeface="Arial" panose="020B0604020202020204" pitchFamily="34" charset="0"/>
              </a:defRPr>
            </a:lvl3pPr>
            <a:lvl4pPr marL="1600200" indent="-228600">
              <a:lnSpc>
                <a:spcPct val="90000"/>
              </a:lnSpc>
              <a:spcBef>
                <a:spcPct val="50000"/>
              </a:spcBef>
              <a:buChar char="–"/>
              <a:defRPr sz="2000">
                <a:solidFill>
                  <a:srgbClr val="000A66"/>
                </a:solidFill>
                <a:latin typeface="Arial" panose="020B0604020202020204" pitchFamily="34" charset="0"/>
              </a:defRPr>
            </a:lvl4pPr>
            <a:lvl5pPr marL="2057400" indent="-228600">
              <a:lnSpc>
                <a:spcPct val="90000"/>
              </a:lnSpc>
              <a:spcBef>
                <a:spcPct val="50000"/>
              </a:spcBef>
              <a:buChar char="»"/>
              <a:defRPr sz="2000">
                <a:solidFill>
                  <a:srgbClr val="000A66"/>
                </a:solidFill>
                <a:latin typeface="Arial" panose="020B0604020202020204" pitchFamily="34" charset="0"/>
              </a:defRPr>
            </a:lvl5pPr>
            <a:lvl6pPr marL="25146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6pPr>
            <a:lvl7pPr marL="29718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7pPr>
            <a:lvl8pPr marL="34290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8pPr>
            <a:lvl9pPr marL="38862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9pPr>
          </a:lstStyle>
          <a:p>
            <a:pPr>
              <a:lnSpc>
                <a:spcPct val="100000"/>
              </a:lnSpc>
              <a:spcBef>
                <a:spcPct val="0"/>
              </a:spcBef>
              <a:buFontTx/>
              <a:buNone/>
            </a:pPr>
            <a:r>
              <a:rPr lang="en-US" sz="900" b="0" i="1" dirty="0">
                <a:solidFill>
                  <a:schemeClr val="tx1"/>
                </a:solidFill>
              </a:rPr>
              <a:t>World Health Assembly Resolution 62.15</a:t>
            </a:r>
          </a:p>
        </p:txBody>
      </p:sp>
      <p:sp>
        <p:nvSpPr>
          <p:cNvPr id="5" name="Slide Number Placeholder 4"/>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16</a:t>
            </a:fld>
            <a:endParaRPr lang="en-US"/>
          </a:p>
        </p:txBody>
      </p:sp>
    </p:spTree>
    <p:custDataLst>
      <p:tags r:id="rId1"/>
    </p:custDataLst>
    <p:extLst>
      <p:ext uri="{BB962C8B-B14F-4D97-AF65-F5344CB8AC3E}">
        <p14:creationId xmlns="" xmlns:p14="http://schemas.microsoft.com/office/powerpoint/2010/main" val="19328685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International Standards for TB Care</a:t>
            </a:r>
          </a:p>
        </p:txBody>
      </p:sp>
      <p:sp>
        <p:nvSpPr>
          <p:cNvPr id="7171" name="Rectangle 3"/>
          <p:cNvSpPr>
            <a:spLocks noGrp="1" noChangeArrowheads="1"/>
          </p:cNvSpPr>
          <p:nvPr>
            <p:ph type="body" idx="1"/>
          </p:nvPr>
        </p:nvSpPr>
        <p:spPr>
          <a:xfrm>
            <a:off x="228600" y="1471613"/>
            <a:ext cx="8915400" cy="966803"/>
          </a:xfrm>
        </p:spPr>
        <p:txBody>
          <a:bodyPr>
            <a:noAutofit/>
          </a:bodyPr>
          <a:lstStyle/>
          <a:p>
            <a:pPr marL="0" indent="0">
              <a:buNone/>
            </a:pPr>
            <a:r>
              <a:rPr lang="en-US" sz="2500" dirty="0" smtClean="0"/>
              <a:t>‘All </a:t>
            </a:r>
            <a:r>
              <a:rPr lang="en-US" sz="2500" dirty="0"/>
              <a:t>providers </a:t>
            </a:r>
            <a:r>
              <a:rPr lang="en-US" sz="2500" dirty="0" smtClean="0"/>
              <a:t>who undertake evaluation and treatment of patients with tuberculosis must recognise </a:t>
            </a:r>
            <a:r>
              <a:rPr lang="en-US" sz="2500" dirty="0"/>
              <a:t>that, </a:t>
            </a:r>
            <a:r>
              <a:rPr lang="en-US" sz="2500" dirty="0" smtClean="0"/>
              <a:t>not only </a:t>
            </a:r>
            <a:r>
              <a:rPr lang="en-US" sz="2500" dirty="0"/>
              <a:t>are </a:t>
            </a:r>
            <a:r>
              <a:rPr lang="en-US" sz="2500" dirty="0" smtClean="0"/>
              <a:t>they delivering </a:t>
            </a:r>
            <a:r>
              <a:rPr lang="en-US" sz="2500" dirty="0"/>
              <a:t>care to </a:t>
            </a:r>
            <a:r>
              <a:rPr lang="en-US" sz="2500" dirty="0" smtClean="0"/>
              <a:t>an individual</a:t>
            </a:r>
            <a:r>
              <a:rPr lang="en-US" sz="2500" dirty="0"/>
              <a:t>, </a:t>
            </a:r>
            <a:r>
              <a:rPr lang="en-US" sz="2500" dirty="0" smtClean="0"/>
              <a:t>they are </a:t>
            </a:r>
            <a:r>
              <a:rPr lang="en-US" sz="2500" dirty="0"/>
              <a:t>assuming an </a:t>
            </a:r>
            <a:r>
              <a:rPr lang="en-US" sz="2500" dirty="0" smtClean="0"/>
              <a:t>important </a:t>
            </a:r>
            <a:r>
              <a:rPr lang="en-US" sz="2500" dirty="0"/>
              <a:t>public </a:t>
            </a:r>
            <a:r>
              <a:rPr lang="en-US" sz="2500" dirty="0" smtClean="0"/>
              <a:t>health function.’</a:t>
            </a:r>
          </a:p>
        </p:txBody>
      </p:sp>
      <p:sp>
        <p:nvSpPr>
          <p:cNvPr id="7172" name="Text Box 4"/>
          <p:cNvSpPr txBox="1">
            <a:spLocks noChangeArrowheads="1"/>
          </p:cNvSpPr>
          <p:nvPr/>
        </p:nvSpPr>
        <p:spPr bwMode="auto">
          <a:xfrm>
            <a:off x="5648789" y="5814904"/>
            <a:ext cx="3038011"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75000"/>
              </a:spcBef>
              <a:buChar char="•"/>
              <a:defRPr sz="2700" b="1">
                <a:solidFill>
                  <a:srgbClr val="000A66"/>
                </a:solidFill>
                <a:latin typeface="Arial" panose="020B0604020202020204" pitchFamily="34" charset="0"/>
              </a:defRPr>
            </a:lvl1pPr>
            <a:lvl2pPr marL="742950" indent="-285750">
              <a:lnSpc>
                <a:spcPct val="90000"/>
              </a:lnSpc>
              <a:spcBef>
                <a:spcPct val="20000"/>
              </a:spcBef>
              <a:buChar char="–"/>
              <a:defRPr sz="2500">
                <a:solidFill>
                  <a:srgbClr val="000A66"/>
                </a:solidFill>
                <a:latin typeface="Arial" panose="020B0604020202020204" pitchFamily="34" charset="0"/>
              </a:defRPr>
            </a:lvl2pPr>
            <a:lvl3pPr marL="1143000" indent="-228600">
              <a:lnSpc>
                <a:spcPct val="90000"/>
              </a:lnSpc>
              <a:spcBef>
                <a:spcPct val="50000"/>
              </a:spcBef>
              <a:buChar char="•"/>
              <a:defRPr sz="2400">
                <a:solidFill>
                  <a:srgbClr val="000A66"/>
                </a:solidFill>
                <a:latin typeface="Arial" panose="020B0604020202020204" pitchFamily="34" charset="0"/>
              </a:defRPr>
            </a:lvl3pPr>
            <a:lvl4pPr marL="1600200" indent="-228600">
              <a:lnSpc>
                <a:spcPct val="90000"/>
              </a:lnSpc>
              <a:spcBef>
                <a:spcPct val="50000"/>
              </a:spcBef>
              <a:buChar char="–"/>
              <a:defRPr sz="2000">
                <a:solidFill>
                  <a:srgbClr val="000A66"/>
                </a:solidFill>
                <a:latin typeface="Arial" panose="020B0604020202020204" pitchFamily="34" charset="0"/>
              </a:defRPr>
            </a:lvl4pPr>
            <a:lvl5pPr marL="2057400" indent="-228600">
              <a:lnSpc>
                <a:spcPct val="90000"/>
              </a:lnSpc>
              <a:spcBef>
                <a:spcPct val="50000"/>
              </a:spcBef>
              <a:buChar char="»"/>
              <a:defRPr sz="2000">
                <a:solidFill>
                  <a:srgbClr val="000A66"/>
                </a:solidFill>
                <a:latin typeface="Arial" panose="020B0604020202020204" pitchFamily="34" charset="0"/>
              </a:defRPr>
            </a:lvl5pPr>
            <a:lvl6pPr marL="25146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6pPr>
            <a:lvl7pPr marL="29718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7pPr>
            <a:lvl8pPr marL="34290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8pPr>
            <a:lvl9pPr marL="38862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9pPr>
          </a:lstStyle>
          <a:p>
            <a:pPr>
              <a:lnSpc>
                <a:spcPct val="100000"/>
              </a:lnSpc>
              <a:spcBef>
                <a:spcPct val="0"/>
              </a:spcBef>
              <a:buFontTx/>
              <a:buNone/>
            </a:pPr>
            <a:r>
              <a:rPr lang="en-US" sz="900" b="0" i="1" dirty="0">
                <a:solidFill>
                  <a:schemeClr val="tx1"/>
                </a:solidFill>
              </a:rPr>
              <a:t>International Standards for TB Care, Third Edition, 2014</a:t>
            </a:r>
          </a:p>
        </p:txBody>
      </p:sp>
      <p:sp>
        <p:nvSpPr>
          <p:cNvPr id="5" name="Rectangle 3"/>
          <p:cNvSpPr txBox="1">
            <a:spLocks noChangeArrowheads="1"/>
          </p:cNvSpPr>
          <p:nvPr/>
        </p:nvSpPr>
        <p:spPr>
          <a:xfrm>
            <a:off x="457200" y="3497028"/>
            <a:ext cx="8229600" cy="2433292"/>
          </a:xfrm>
          <a:prstGeom prst="rect">
            <a:avLst/>
          </a:prstGeom>
        </p:spPr>
        <p:txBody>
          <a:bodyPr vert="horz" lIns="68580" tIns="34290" rIns="68580" bIns="3429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buClr>
                <a:srgbClr val="FFCC66"/>
              </a:buClr>
            </a:pPr>
            <a:r>
              <a:rPr lang="en-US" sz="2700" dirty="0"/>
              <a:t>Basic principles of care for persons with, or suspected of </a:t>
            </a:r>
            <a:r>
              <a:rPr lang="en-US" sz="2700" dirty="0" smtClean="0"/>
              <a:t>having </a:t>
            </a:r>
            <a:r>
              <a:rPr lang="en-US" sz="2700" dirty="0"/>
              <a:t>TB:</a:t>
            </a:r>
          </a:p>
          <a:p>
            <a:pPr lvl="1">
              <a:buClr>
                <a:srgbClr val="FFCC66"/>
              </a:buClr>
            </a:pPr>
            <a:r>
              <a:rPr lang="en-US" sz="2500" dirty="0"/>
              <a:t>Prompt and accurate </a:t>
            </a:r>
            <a:r>
              <a:rPr lang="en-US" sz="2500" dirty="0" smtClean="0"/>
              <a:t>diagnosis</a:t>
            </a:r>
          </a:p>
          <a:p>
            <a:pPr lvl="1">
              <a:buClr>
                <a:srgbClr val="FFCC66"/>
              </a:buClr>
            </a:pPr>
            <a:r>
              <a:rPr lang="en-US" sz="2500" dirty="0" smtClean="0"/>
              <a:t>Standardised </a:t>
            </a:r>
            <a:r>
              <a:rPr lang="en-US" sz="2500" dirty="0"/>
              <a:t>treatment regimens of proven </a:t>
            </a:r>
            <a:r>
              <a:rPr lang="en-US" sz="2500" dirty="0" smtClean="0"/>
              <a:t>efficacy</a:t>
            </a:r>
          </a:p>
          <a:p>
            <a:pPr lvl="1">
              <a:buClr>
                <a:srgbClr val="FFCC66"/>
              </a:buClr>
            </a:pPr>
            <a:r>
              <a:rPr lang="en-US" sz="2500" dirty="0" smtClean="0"/>
              <a:t>Appropriate </a:t>
            </a:r>
            <a:r>
              <a:rPr lang="en-US" sz="2500" dirty="0"/>
              <a:t>treatment support and </a:t>
            </a:r>
            <a:r>
              <a:rPr lang="en-US" sz="2500" dirty="0" smtClean="0"/>
              <a:t>supervision</a:t>
            </a:r>
          </a:p>
          <a:p>
            <a:pPr lvl="1">
              <a:buClr>
                <a:srgbClr val="FFCC66"/>
              </a:buClr>
            </a:pPr>
            <a:r>
              <a:rPr lang="en-US" sz="2500" dirty="0" smtClean="0"/>
              <a:t>Monitoring </a:t>
            </a:r>
            <a:r>
              <a:rPr lang="en-US" sz="2500" dirty="0"/>
              <a:t>of treatment </a:t>
            </a:r>
            <a:r>
              <a:rPr lang="en-US" sz="2500" dirty="0" smtClean="0"/>
              <a:t>response</a:t>
            </a:r>
          </a:p>
          <a:p>
            <a:pPr lvl="1">
              <a:buClr>
                <a:srgbClr val="FFCC66"/>
              </a:buClr>
            </a:pPr>
            <a:r>
              <a:rPr lang="en-US" sz="2500" dirty="0" smtClean="0"/>
              <a:t>Carrying </a:t>
            </a:r>
            <a:r>
              <a:rPr lang="en-US" sz="2500" dirty="0"/>
              <a:t>out of essential public health responsibilities</a:t>
            </a:r>
          </a:p>
        </p:txBody>
      </p:sp>
      <p:sp>
        <p:nvSpPr>
          <p:cNvPr id="2" name="Slide Number Placeholder 1"/>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17</a:t>
            </a:fld>
            <a:endParaRPr lang="en-US"/>
          </a:p>
        </p:txBody>
      </p:sp>
    </p:spTree>
    <p:custDataLst>
      <p:tags r:id="rId1"/>
    </p:custDataLst>
    <p:extLst>
      <p:ext uri="{BB962C8B-B14F-4D97-AF65-F5344CB8AC3E}">
        <p14:creationId xmlns="" xmlns:p14="http://schemas.microsoft.com/office/powerpoint/2010/main" val="368747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Free </a:t>
            </a:r>
            <a:r>
              <a:rPr lang="en-US" altLang="en-US" dirty="0"/>
              <a:t>TB care</a:t>
            </a:r>
            <a:endParaRPr lang="en-US" dirty="0"/>
          </a:p>
        </p:txBody>
      </p:sp>
      <p:sp>
        <p:nvSpPr>
          <p:cNvPr id="3" name="Content Placeholder 2"/>
          <p:cNvSpPr>
            <a:spLocks noGrp="1"/>
          </p:cNvSpPr>
          <p:nvPr>
            <p:ph idx="1"/>
          </p:nvPr>
        </p:nvSpPr>
        <p:spPr/>
        <p:txBody>
          <a:bodyPr/>
          <a:lstStyle/>
          <a:p>
            <a:pPr>
              <a:spcAft>
                <a:spcPts val="600"/>
              </a:spcAft>
            </a:pPr>
            <a:r>
              <a:rPr lang="en-NZ" altLang="en-US" dirty="0" smtClean="0">
                <a:latin typeface="Arial" panose="020B0604020202020204" pitchFamily="34" charset="0"/>
              </a:rPr>
              <a:t>Meets government </a:t>
            </a:r>
            <a:r>
              <a:rPr lang="en-NZ" altLang="en-US" dirty="0">
                <a:latin typeface="Arial" panose="020B0604020202020204" pitchFamily="34" charset="0"/>
              </a:rPr>
              <a:t>obligation to protect public’s </a:t>
            </a:r>
            <a:r>
              <a:rPr lang="en-NZ" altLang="en-US" dirty="0" smtClean="0">
                <a:latin typeface="Arial" panose="020B0604020202020204" pitchFamily="34" charset="0"/>
              </a:rPr>
              <a:t>health:</a:t>
            </a:r>
            <a:endParaRPr lang="en-NZ" altLang="en-US" dirty="0">
              <a:latin typeface="Arial" panose="020B0604020202020204" pitchFamily="34" charset="0"/>
            </a:endParaRPr>
          </a:p>
          <a:p>
            <a:pPr lvl="1"/>
            <a:r>
              <a:rPr lang="en-ZA" dirty="0" smtClean="0">
                <a:latin typeface="Arial" panose="020B0604020202020204" pitchFamily="34" charset="0"/>
              </a:rPr>
              <a:t>Ease burden of unaffordable costs</a:t>
            </a:r>
          </a:p>
          <a:p>
            <a:pPr lvl="1"/>
            <a:r>
              <a:rPr lang="en-ZA" dirty="0" smtClean="0">
                <a:latin typeface="Arial" panose="020B0604020202020204" pitchFamily="34" charset="0"/>
              </a:rPr>
              <a:t>Treatment benefits extend </a:t>
            </a:r>
            <a:r>
              <a:rPr lang="en-ZA" dirty="0">
                <a:latin typeface="Arial" panose="020B0604020202020204" pitchFamily="34" charset="0"/>
              </a:rPr>
              <a:t>to society as a </a:t>
            </a:r>
            <a:r>
              <a:rPr lang="en-ZA" dirty="0" smtClean="0">
                <a:latin typeface="Arial" panose="020B0604020202020204" pitchFamily="34" charset="0"/>
              </a:rPr>
              <a:t>whole</a:t>
            </a:r>
            <a:endParaRPr lang="en-ZA" dirty="0">
              <a:latin typeface="Arial" panose="020B0604020202020204" pitchFamily="34" charset="0"/>
            </a:endParaRPr>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18</a:t>
            </a:fld>
            <a:endParaRPr lang="en-US"/>
          </a:p>
        </p:txBody>
      </p:sp>
    </p:spTree>
    <p:custDataLst>
      <p:tags r:id="rId1"/>
    </p:custDataLst>
    <p:extLst>
      <p:ext uri="{BB962C8B-B14F-4D97-AF65-F5344CB8AC3E}">
        <p14:creationId xmlns="" xmlns:p14="http://schemas.microsoft.com/office/powerpoint/2010/main" val="40393188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Costs of not providing free care</a:t>
            </a:r>
            <a:endParaRPr lang="en-US" dirty="0"/>
          </a:p>
        </p:txBody>
      </p:sp>
      <p:sp>
        <p:nvSpPr>
          <p:cNvPr id="3" name="Content Placeholder 2"/>
          <p:cNvSpPr>
            <a:spLocks noGrp="1"/>
          </p:cNvSpPr>
          <p:nvPr>
            <p:ph idx="1"/>
          </p:nvPr>
        </p:nvSpPr>
        <p:spPr/>
        <p:txBody>
          <a:bodyPr>
            <a:normAutofit/>
          </a:bodyPr>
          <a:lstStyle/>
          <a:p>
            <a:pPr>
              <a:spcAft>
                <a:spcPts val="600"/>
              </a:spcAft>
            </a:pPr>
            <a:r>
              <a:rPr lang="en-US" dirty="0" smtClean="0"/>
              <a:t>Barrier </a:t>
            </a:r>
            <a:r>
              <a:rPr lang="en-US" dirty="0"/>
              <a:t>to obtaining or completing a full course of TB </a:t>
            </a:r>
            <a:r>
              <a:rPr lang="en-US" dirty="0" smtClean="0"/>
              <a:t>treatment</a:t>
            </a:r>
          </a:p>
          <a:p>
            <a:pPr>
              <a:spcAft>
                <a:spcPts val="600"/>
              </a:spcAft>
            </a:pPr>
            <a:r>
              <a:rPr lang="en-US" dirty="0" smtClean="0"/>
              <a:t>Individuals </a:t>
            </a:r>
            <a:r>
              <a:rPr lang="en-US" dirty="0"/>
              <a:t>who are infectious </a:t>
            </a:r>
            <a:r>
              <a:rPr lang="en-US" dirty="0" smtClean="0"/>
              <a:t>are never cured</a:t>
            </a:r>
          </a:p>
          <a:p>
            <a:pPr>
              <a:spcAft>
                <a:spcPts val="600"/>
              </a:spcAft>
            </a:pPr>
            <a:r>
              <a:rPr lang="en-US" dirty="0" smtClean="0"/>
              <a:t>Additional </a:t>
            </a:r>
            <a:r>
              <a:rPr lang="en-US" dirty="0"/>
              <a:t>people </a:t>
            </a:r>
            <a:r>
              <a:rPr lang="en-US" dirty="0" smtClean="0"/>
              <a:t>exposed </a:t>
            </a:r>
            <a:endParaRPr lang="en-US" dirty="0"/>
          </a:p>
          <a:p>
            <a:pPr>
              <a:spcAft>
                <a:spcPts val="600"/>
              </a:spcAft>
            </a:pPr>
            <a:r>
              <a:rPr lang="en-US" dirty="0"/>
              <a:t>D</a:t>
            </a:r>
            <a:r>
              <a:rPr lang="en-US" dirty="0" smtClean="0"/>
              <a:t>evelopment </a:t>
            </a:r>
            <a:r>
              <a:rPr lang="en-US" dirty="0"/>
              <a:t>of </a:t>
            </a:r>
            <a:r>
              <a:rPr lang="en-US" dirty="0" smtClean="0"/>
              <a:t>dangerous drug-resistant strains</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19</a:t>
            </a:fld>
            <a:endParaRPr lang="en-US"/>
          </a:p>
        </p:txBody>
      </p:sp>
    </p:spTree>
    <p:custDataLst>
      <p:tags r:id="rId1"/>
    </p:custDataLst>
    <p:extLst>
      <p:ext uri="{BB962C8B-B14F-4D97-AF65-F5344CB8AC3E}">
        <p14:creationId xmlns="" xmlns:p14="http://schemas.microsoft.com/office/powerpoint/2010/main" val="1044677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Objectives</a:t>
            </a:r>
            <a:endParaRPr lang="en-US" dirty="0"/>
          </a:p>
        </p:txBody>
      </p:sp>
      <p:sp>
        <p:nvSpPr>
          <p:cNvPr id="3" name="Content Placeholder 2"/>
          <p:cNvSpPr>
            <a:spLocks noGrp="1"/>
          </p:cNvSpPr>
          <p:nvPr>
            <p:ph idx="1"/>
          </p:nvPr>
        </p:nvSpPr>
        <p:spPr/>
        <p:txBody>
          <a:bodyPr/>
          <a:lstStyle/>
          <a:p>
            <a:pPr marL="0" indent="0">
              <a:spcAft>
                <a:spcPts val="600"/>
              </a:spcAft>
              <a:buNone/>
            </a:pPr>
            <a:r>
              <a:rPr lang="en-US" dirty="0"/>
              <a:t>Upon completion of this </a:t>
            </a:r>
            <a:r>
              <a:rPr lang="en-US" dirty="0" smtClean="0"/>
              <a:t>module, you </a:t>
            </a:r>
            <a:r>
              <a:rPr lang="en-US" dirty="0"/>
              <a:t>will be able to</a:t>
            </a:r>
            <a:r>
              <a:rPr lang="en-US" dirty="0" smtClean="0"/>
              <a:t>:</a:t>
            </a:r>
          </a:p>
          <a:p>
            <a:pPr>
              <a:spcAft>
                <a:spcPts val="600"/>
              </a:spcAft>
            </a:pPr>
            <a:r>
              <a:rPr lang="en-ZA" dirty="0" smtClean="0"/>
              <a:t>Describe a human-rights approach to TB prevention, care and control</a:t>
            </a:r>
          </a:p>
          <a:p>
            <a:r>
              <a:rPr lang="en-ZA" dirty="0" smtClean="0"/>
              <a:t>Discuss how the human-rights approach can be utilised for appropriate TB prevention, care and control that meets needs of patients</a:t>
            </a:r>
          </a:p>
          <a:p>
            <a:endParaRPr lang="en-ZA" dirty="0" smtClean="0"/>
          </a:p>
          <a:p>
            <a:endParaRPr lang="en-US" dirty="0" smtClean="0"/>
          </a:p>
          <a:p>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4467021A-0B1A-4E5D-B570-81CE1A8205C2}" type="slidenum">
              <a:rPr lang="en-US" smtClean="0"/>
              <a:pPr/>
              <a:t>2</a:t>
            </a:fld>
            <a:endParaRPr lang="en-US" dirty="0"/>
          </a:p>
        </p:txBody>
      </p:sp>
    </p:spTree>
    <p:extLst>
      <p:ext uri="{BB962C8B-B14F-4D97-AF65-F5344CB8AC3E}">
        <p14:creationId xmlns="" xmlns:p14="http://schemas.microsoft.com/office/powerpoint/2010/main" val="3153221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67034" y="278648"/>
            <a:ext cx="7809931" cy="700088"/>
          </a:xfrm>
        </p:spPr>
        <p:txBody>
          <a:bodyPr>
            <a:noAutofit/>
          </a:bodyPr>
          <a:lstStyle/>
          <a:p>
            <a:r>
              <a:rPr lang="en-US" dirty="0" smtClean="0"/>
              <a:t>Free diagnosis and other services</a:t>
            </a:r>
            <a:endParaRPr lang="en-US" dirty="0"/>
          </a:p>
        </p:txBody>
      </p:sp>
      <p:sp>
        <p:nvSpPr>
          <p:cNvPr id="3" name="Content Placeholder 2"/>
          <p:cNvSpPr>
            <a:spLocks noGrp="1"/>
          </p:cNvSpPr>
          <p:nvPr>
            <p:ph idx="1"/>
          </p:nvPr>
        </p:nvSpPr>
        <p:spPr>
          <a:xfrm>
            <a:off x="571500" y="1443038"/>
            <a:ext cx="7886700" cy="3982580"/>
          </a:xfrm>
        </p:spPr>
        <p:txBody>
          <a:bodyPr>
            <a:noAutofit/>
          </a:bodyPr>
          <a:lstStyle/>
          <a:p>
            <a:r>
              <a:rPr lang="en-US" dirty="0" smtClean="0"/>
              <a:t>Free </a:t>
            </a:r>
            <a:r>
              <a:rPr lang="en-US" dirty="0"/>
              <a:t>access </a:t>
            </a:r>
            <a:r>
              <a:rPr lang="en-US" dirty="0" smtClean="0"/>
              <a:t>to diagnostic measures for drug susceptible and drug resistant TB</a:t>
            </a:r>
          </a:p>
          <a:p>
            <a:pPr lvl="1"/>
            <a:r>
              <a:rPr lang="en-US" dirty="0" smtClean="0"/>
              <a:t>Prevents patients from receiving ineffective treatment to </a:t>
            </a:r>
            <a:r>
              <a:rPr lang="en-US" dirty="0"/>
              <a:t>which they are </a:t>
            </a:r>
            <a:r>
              <a:rPr lang="en-US" dirty="0" smtClean="0"/>
              <a:t>resistant</a:t>
            </a:r>
          </a:p>
          <a:p>
            <a:pPr lvl="1"/>
            <a:r>
              <a:rPr lang="en-US" dirty="0" smtClean="0"/>
              <a:t>Ensures patients are cured </a:t>
            </a:r>
          </a:p>
          <a:p>
            <a:pPr lvl="1"/>
            <a:r>
              <a:rPr lang="en-US" dirty="0" smtClean="0"/>
              <a:t>Prevents additional </a:t>
            </a:r>
            <a:r>
              <a:rPr lang="en-US" dirty="0"/>
              <a:t>spread of infection </a:t>
            </a:r>
            <a:endParaRPr lang="en-US" dirty="0" smtClean="0"/>
          </a:p>
          <a:p>
            <a:pPr lvl="1">
              <a:spcAft>
                <a:spcPts val="600"/>
              </a:spcAft>
            </a:pPr>
            <a:r>
              <a:rPr lang="en-US" dirty="0" smtClean="0"/>
              <a:t>Prevents </a:t>
            </a:r>
            <a:r>
              <a:rPr lang="en-US" dirty="0"/>
              <a:t>further development </a:t>
            </a:r>
            <a:r>
              <a:rPr lang="en-US" dirty="0" smtClean="0"/>
              <a:t>of drug-resistance</a:t>
            </a:r>
          </a:p>
          <a:p>
            <a:r>
              <a:rPr lang="en-US" dirty="0" smtClean="0"/>
              <a:t>Free </a:t>
            </a:r>
            <a:r>
              <a:rPr lang="en-US" dirty="0"/>
              <a:t>access </a:t>
            </a:r>
            <a:r>
              <a:rPr lang="en-US" dirty="0" smtClean="0"/>
              <a:t>to </a:t>
            </a:r>
            <a:r>
              <a:rPr lang="en-US" dirty="0"/>
              <a:t>preventive therapy </a:t>
            </a:r>
            <a:endParaRPr lang="en-US" dirty="0" smtClean="0"/>
          </a:p>
          <a:p>
            <a:pPr lvl="1">
              <a:spcAft>
                <a:spcPts val="600"/>
              </a:spcAft>
            </a:pPr>
            <a:r>
              <a:rPr lang="en-US" dirty="0" smtClean="0"/>
              <a:t>Minimise </a:t>
            </a:r>
            <a:r>
              <a:rPr lang="en-US" dirty="0"/>
              <a:t>the overall burden of </a:t>
            </a:r>
            <a:r>
              <a:rPr lang="en-US" dirty="0" smtClean="0"/>
              <a:t>disease</a:t>
            </a:r>
            <a:endParaRPr lang="en-US" dirty="0"/>
          </a:p>
          <a:p>
            <a:r>
              <a:rPr lang="en-US" dirty="0" smtClean="0"/>
              <a:t>Remove </a:t>
            </a:r>
            <a:r>
              <a:rPr lang="en-US" dirty="0"/>
              <a:t>non-TB-specific financial </a:t>
            </a:r>
            <a:r>
              <a:rPr lang="en-US" dirty="0" smtClean="0"/>
              <a:t>barriers</a:t>
            </a:r>
            <a:endParaRPr lang="en-US" dirty="0"/>
          </a:p>
        </p:txBody>
      </p:sp>
      <p:sp>
        <p:nvSpPr>
          <p:cNvPr id="2" name="Slide Number Placeholder 1"/>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20</a:t>
            </a:fld>
            <a:endParaRPr lang="en-US"/>
          </a:p>
        </p:txBody>
      </p:sp>
    </p:spTree>
    <p:custDataLst>
      <p:tags r:id="rId1"/>
    </p:custDataLst>
    <p:extLst>
      <p:ext uri="{BB962C8B-B14F-4D97-AF65-F5344CB8AC3E}">
        <p14:creationId xmlns="" xmlns:p14="http://schemas.microsoft.com/office/powerpoint/2010/main" val="11065700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0483" y="145378"/>
            <a:ext cx="7886700" cy="994172"/>
          </a:xfrm>
        </p:spPr>
        <p:txBody>
          <a:bodyPr/>
          <a:lstStyle/>
          <a:p>
            <a:pPr algn="ctr"/>
            <a:r>
              <a:rPr lang="en-ZA" dirty="0" smtClean="0"/>
              <a:t>Consider</a:t>
            </a:r>
            <a:endParaRPr lang="en-US" dirty="0"/>
          </a:p>
        </p:txBody>
      </p:sp>
      <p:sp>
        <p:nvSpPr>
          <p:cNvPr id="4" name="TextBox 3"/>
          <p:cNvSpPr txBox="1"/>
          <p:nvPr/>
        </p:nvSpPr>
        <p:spPr>
          <a:xfrm>
            <a:off x="52410" y="961643"/>
            <a:ext cx="1658137" cy="438582"/>
          </a:xfrm>
          <a:prstGeom prst="rect">
            <a:avLst/>
          </a:prstGeom>
          <a:ln w="19050">
            <a:solidFill>
              <a:srgbClr val="00B05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250" b="1" dirty="0">
                <a:solidFill>
                  <a:srgbClr val="00B0F0"/>
                </a:solidFill>
                <a:latin typeface="Ben's Handwriting" panose="02000603000000000000" pitchFamily="2" charset="0"/>
              </a:rPr>
              <a:t>PLENARY</a:t>
            </a:r>
            <a:endParaRPr lang="en-GB" sz="2250" b="1" dirty="0">
              <a:solidFill>
                <a:srgbClr val="00B0F0"/>
              </a:solidFill>
              <a:latin typeface="Ben's Handwriting" panose="02000603000000000000" pitchFamily="2" charset="0"/>
            </a:endParaRPr>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3010103791"/>
              </p:ext>
            </p:extLst>
          </p:nvPr>
        </p:nvGraphicFramePr>
        <p:xfrm>
          <a:off x="1634591" y="2376803"/>
          <a:ext cx="6338534" cy="3463053"/>
        </p:xfrm>
        <a:graphic>
          <a:graphicData uri="http://schemas.openxmlformats.org/drawingml/2006/table">
            <a:tbl>
              <a:tblPr firstRow="1" bandRow="1">
                <a:solidFill>
                  <a:srgbClr val="FFCC66"/>
                </a:solidFill>
                <a:tableStyleId>{00A15C55-8517-42AA-B614-E9B94910E393}</a:tableStyleId>
              </a:tblPr>
              <a:tblGrid>
                <a:gridCol w="4643800"/>
                <a:gridCol w="885028"/>
                <a:gridCol w="809706"/>
              </a:tblGrid>
              <a:tr h="343297">
                <a:tc>
                  <a:txBody>
                    <a:bodyPr/>
                    <a:lstStyle/>
                    <a:p>
                      <a:r>
                        <a:rPr lang="en-ZA" sz="2000" dirty="0" smtClean="0"/>
                        <a:t>Item</a:t>
                      </a:r>
                      <a:endParaRPr lang="en-ZA" sz="2000" dirty="0"/>
                    </a:p>
                  </a:txBody>
                  <a:tcPr marL="68580" marR="68580" marT="34290" marB="34290">
                    <a:solidFill>
                      <a:srgbClr val="FFC000"/>
                    </a:solidFill>
                  </a:tcPr>
                </a:tc>
                <a:tc>
                  <a:txBody>
                    <a:bodyPr/>
                    <a:lstStyle/>
                    <a:p>
                      <a:r>
                        <a:rPr lang="en-ZA" sz="1800" dirty="0" smtClean="0"/>
                        <a:t>Yes</a:t>
                      </a:r>
                      <a:endParaRPr lang="en-ZA" sz="1800" dirty="0"/>
                    </a:p>
                  </a:txBody>
                  <a:tcPr marL="68580" marR="68580" marT="34290" marB="34290">
                    <a:solidFill>
                      <a:srgbClr val="FFC000"/>
                    </a:solidFill>
                  </a:tcPr>
                </a:tc>
                <a:tc>
                  <a:txBody>
                    <a:bodyPr/>
                    <a:lstStyle/>
                    <a:p>
                      <a:r>
                        <a:rPr lang="en-ZA" sz="1800" dirty="0" smtClean="0"/>
                        <a:t>No</a:t>
                      </a:r>
                      <a:endParaRPr lang="en-ZA" sz="1800" dirty="0"/>
                    </a:p>
                  </a:txBody>
                  <a:tcPr marL="68580" marR="68580" marT="34290" marB="34290">
                    <a:solidFill>
                      <a:srgbClr val="FFC000"/>
                    </a:solidFill>
                  </a:tcPr>
                </a:tc>
              </a:tr>
              <a:tr h="343297">
                <a:tc>
                  <a:txBody>
                    <a:bodyPr/>
                    <a:lstStyle/>
                    <a:p>
                      <a:r>
                        <a:rPr lang="en-ZA" sz="1800" dirty="0" smtClean="0"/>
                        <a:t>Sputum test</a:t>
                      </a:r>
                      <a:endParaRPr lang="en-ZA" sz="1800" dirty="0"/>
                    </a:p>
                  </a:txBody>
                  <a:tcPr marL="68580" marR="68580" marT="34290" marB="34290">
                    <a:noFill/>
                  </a:tcPr>
                </a:tc>
                <a:tc>
                  <a:txBody>
                    <a:bodyPr/>
                    <a:lstStyle/>
                    <a:p>
                      <a:endParaRPr lang="en-ZA" sz="1800"/>
                    </a:p>
                  </a:txBody>
                  <a:tcPr marL="68580" marR="68580" marT="34290" marB="34290">
                    <a:noFill/>
                  </a:tcPr>
                </a:tc>
                <a:tc>
                  <a:txBody>
                    <a:bodyPr/>
                    <a:lstStyle/>
                    <a:p>
                      <a:endParaRPr lang="en-ZA" sz="1800" dirty="0"/>
                    </a:p>
                  </a:txBody>
                  <a:tcPr marL="68580" marR="68580" marT="34290" marB="34290">
                    <a:noFill/>
                  </a:tcPr>
                </a:tc>
              </a:tr>
              <a:tr h="343297">
                <a:tc>
                  <a:txBody>
                    <a:bodyPr/>
                    <a:lstStyle/>
                    <a:p>
                      <a:r>
                        <a:rPr lang="en-ZA" sz="1800" dirty="0" smtClean="0"/>
                        <a:t>Drug susceptibility test</a:t>
                      </a:r>
                      <a:endParaRPr lang="en-ZA" sz="1800" dirty="0"/>
                    </a:p>
                  </a:txBody>
                  <a:tcPr marL="68580" marR="68580" marT="34290" marB="34290">
                    <a:noFill/>
                  </a:tcPr>
                </a:tc>
                <a:tc>
                  <a:txBody>
                    <a:bodyPr/>
                    <a:lstStyle/>
                    <a:p>
                      <a:endParaRPr lang="en-ZA" sz="1800"/>
                    </a:p>
                  </a:txBody>
                  <a:tcPr marL="68580" marR="68580" marT="34290" marB="34290">
                    <a:noFill/>
                  </a:tcPr>
                </a:tc>
                <a:tc>
                  <a:txBody>
                    <a:bodyPr/>
                    <a:lstStyle/>
                    <a:p>
                      <a:endParaRPr lang="en-ZA" sz="1800"/>
                    </a:p>
                  </a:txBody>
                  <a:tcPr marL="68580" marR="68580" marT="34290" marB="34290">
                    <a:noFill/>
                  </a:tcPr>
                </a:tc>
              </a:tr>
              <a:tr h="343297">
                <a:tc>
                  <a:txBody>
                    <a:bodyPr/>
                    <a:lstStyle/>
                    <a:p>
                      <a:r>
                        <a:rPr lang="en-ZA" sz="1800" dirty="0" smtClean="0"/>
                        <a:t>TB</a:t>
                      </a:r>
                      <a:r>
                        <a:rPr lang="en-ZA" sz="1800" baseline="0" dirty="0" smtClean="0"/>
                        <a:t> medicines</a:t>
                      </a:r>
                      <a:endParaRPr lang="en-ZA" sz="1800" dirty="0"/>
                    </a:p>
                  </a:txBody>
                  <a:tcPr marL="68580" marR="68580" marT="34290" marB="34290">
                    <a:noFill/>
                  </a:tcPr>
                </a:tc>
                <a:tc>
                  <a:txBody>
                    <a:bodyPr/>
                    <a:lstStyle/>
                    <a:p>
                      <a:endParaRPr lang="en-ZA" sz="1800"/>
                    </a:p>
                  </a:txBody>
                  <a:tcPr marL="68580" marR="68580" marT="34290" marB="34290">
                    <a:noFill/>
                  </a:tcPr>
                </a:tc>
                <a:tc>
                  <a:txBody>
                    <a:bodyPr/>
                    <a:lstStyle/>
                    <a:p>
                      <a:endParaRPr lang="en-ZA" sz="1800"/>
                    </a:p>
                  </a:txBody>
                  <a:tcPr marL="68580" marR="68580" marT="34290" marB="34290">
                    <a:noFill/>
                  </a:tcPr>
                </a:tc>
              </a:tr>
              <a:tr h="343297">
                <a:tc>
                  <a:txBody>
                    <a:bodyPr/>
                    <a:lstStyle/>
                    <a:p>
                      <a:r>
                        <a:rPr lang="en-ZA" sz="1800" dirty="0" smtClean="0"/>
                        <a:t>Treatment for side effects</a:t>
                      </a:r>
                    </a:p>
                  </a:txBody>
                  <a:tcPr marL="68580" marR="68580" marT="34290" marB="34290">
                    <a:noFill/>
                  </a:tcPr>
                </a:tc>
                <a:tc>
                  <a:txBody>
                    <a:bodyPr/>
                    <a:lstStyle/>
                    <a:p>
                      <a:endParaRPr lang="en-ZA" sz="1800"/>
                    </a:p>
                  </a:txBody>
                  <a:tcPr marL="68580" marR="68580" marT="34290" marB="34290">
                    <a:noFill/>
                  </a:tcPr>
                </a:tc>
                <a:tc>
                  <a:txBody>
                    <a:bodyPr/>
                    <a:lstStyle/>
                    <a:p>
                      <a:endParaRPr lang="en-ZA" sz="1800"/>
                    </a:p>
                  </a:txBody>
                  <a:tcPr marL="68580" marR="68580" marT="34290" marB="34290">
                    <a:noFill/>
                  </a:tcPr>
                </a:tc>
              </a:tr>
              <a:tr h="343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t>Treatment</a:t>
                      </a:r>
                      <a:r>
                        <a:rPr lang="en-ZA" sz="1800" baseline="0" dirty="0" smtClean="0"/>
                        <a:t> for related conditions</a:t>
                      </a:r>
                      <a:endParaRPr lang="en-ZA" sz="1800" dirty="0" smtClean="0"/>
                    </a:p>
                  </a:txBody>
                  <a:tcPr marL="68580" marR="68580" marT="34290" marB="34290">
                    <a:noFill/>
                  </a:tcPr>
                </a:tc>
                <a:tc>
                  <a:txBody>
                    <a:bodyPr/>
                    <a:lstStyle/>
                    <a:p>
                      <a:endParaRPr lang="en-ZA" sz="1800" dirty="0"/>
                    </a:p>
                  </a:txBody>
                  <a:tcPr marL="68580" marR="68580" marT="34290" marB="34290">
                    <a:noFill/>
                  </a:tcPr>
                </a:tc>
                <a:tc>
                  <a:txBody>
                    <a:bodyPr/>
                    <a:lstStyle/>
                    <a:p>
                      <a:endParaRPr lang="en-ZA" sz="1800" dirty="0"/>
                    </a:p>
                  </a:txBody>
                  <a:tcPr marL="68580" marR="68580" marT="34290" marB="34290">
                    <a:noFill/>
                  </a:tcPr>
                </a:tc>
              </a:tr>
              <a:tr h="343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t>Transport costs</a:t>
                      </a:r>
                    </a:p>
                  </a:txBody>
                  <a:tcPr marL="68580" marR="68580" marT="34290" marB="34290">
                    <a:noFill/>
                  </a:tcPr>
                </a:tc>
                <a:tc>
                  <a:txBody>
                    <a:bodyPr/>
                    <a:lstStyle/>
                    <a:p>
                      <a:endParaRPr lang="en-ZA" sz="1800"/>
                    </a:p>
                  </a:txBody>
                  <a:tcPr marL="68580" marR="68580" marT="34290" marB="34290">
                    <a:noFill/>
                  </a:tcPr>
                </a:tc>
                <a:tc>
                  <a:txBody>
                    <a:bodyPr/>
                    <a:lstStyle/>
                    <a:p>
                      <a:endParaRPr lang="en-ZA" sz="1800" dirty="0"/>
                    </a:p>
                  </a:txBody>
                  <a:tcPr marL="68580" marR="68580" marT="34290" marB="34290">
                    <a:noFill/>
                  </a:tcPr>
                </a:tc>
              </a:tr>
              <a:tr h="343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t>Loss</a:t>
                      </a:r>
                      <a:r>
                        <a:rPr lang="en-ZA" sz="1800" baseline="0" dirty="0" smtClean="0"/>
                        <a:t> of</a:t>
                      </a:r>
                      <a:r>
                        <a:rPr lang="en-ZA" sz="1800" dirty="0" smtClean="0"/>
                        <a:t> wages</a:t>
                      </a:r>
                    </a:p>
                  </a:txBody>
                  <a:tcPr marL="68580" marR="68580" marT="34290" marB="34290">
                    <a:noFill/>
                  </a:tcPr>
                </a:tc>
                <a:tc>
                  <a:txBody>
                    <a:bodyPr/>
                    <a:lstStyle/>
                    <a:p>
                      <a:endParaRPr lang="en-ZA" sz="1800"/>
                    </a:p>
                  </a:txBody>
                  <a:tcPr marL="68580" marR="68580" marT="34290" marB="34290">
                    <a:noFill/>
                  </a:tcPr>
                </a:tc>
                <a:tc>
                  <a:txBody>
                    <a:bodyPr/>
                    <a:lstStyle/>
                    <a:p>
                      <a:endParaRPr lang="en-ZA" sz="1800" dirty="0"/>
                    </a:p>
                  </a:txBody>
                  <a:tcPr marL="68580" marR="68580" marT="34290" marB="34290">
                    <a:noFill/>
                  </a:tcPr>
                </a:tc>
              </a:tr>
              <a:tr h="343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t>Food costs (while</a:t>
                      </a:r>
                      <a:r>
                        <a:rPr lang="en-ZA" sz="1800" baseline="0" dirty="0" smtClean="0"/>
                        <a:t> queuing at facility) </a:t>
                      </a:r>
                      <a:endParaRPr lang="en-ZA" sz="1800" dirty="0" smtClean="0"/>
                    </a:p>
                  </a:txBody>
                  <a:tcPr marL="68580" marR="68580" marT="34290" marB="34290">
                    <a:noFill/>
                  </a:tcPr>
                </a:tc>
                <a:tc>
                  <a:txBody>
                    <a:bodyPr/>
                    <a:lstStyle/>
                    <a:p>
                      <a:endParaRPr lang="en-ZA" sz="1800" dirty="0"/>
                    </a:p>
                  </a:txBody>
                  <a:tcPr marL="68580" marR="68580" marT="34290" marB="34290">
                    <a:noFill/>
                  </a:tcPr>
                </a:tc>
                <a:tc>
                  <a:txBody>
                    <a:bodyPr/>
                    <a:lstStyle/>
                    <a:p>
                      <a:endParaRPr lang="en-ZA" sz="1800" dirty="0"/>
                    </a:p>
                  </a:txBody>
                  <a:tcPr marL="68580" marR="68580" marT="34290" marB="34290">
                    <a:noFill/>
                  </a:tcPr>
                </a:tc>
              </a:tr>
              <a:tr h="343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dirty="0" smtClean="0"/>
                        <a:t>Other</a:t>
                      </a:r>
                    </a:p>
                  </a:txBody>
                  <a:tcPr marL="68580" marR="68580" marT="34290" marB="34290">
                    <a:noFill/>
                  </a:tcPr>
                </a:tc>
                <a:tc>
                  <a:txBody>
                    <a:bodyPr/>
                    <a:lstStyle/>
                    <a:p>
                      <a:endParaRPr lang="en-ZA" sz="1800" dirty="0"/>
                    </a:p>
                  </a:txBody>
                  <a:tcPr marL="68580" marR="68580" marT="34290" marB="34290">
                    <a:noFill/>
                  </a:tcPr>
                </a:tc>
                <a:tc>
                  <a:txBody>
                    <a:bodyPr/>
                    <a:lstStyle/>
                    <a:p>
                      <a:endParaRPr lang="en-ZA" sz="1800" dirty="0"/>
                    </a:p>
                  </a:txBody>
                  <a:tcPr marL="68580" marR="68580" marT="34290" marB="34290">
                    <a:noFill/>
                  </a:tcPr>
                </a:tc>
              </a:tr>
            </a:tbl>
          </a:graphicData>
        </a:graphic>
      </p:graphicFrame>
      <p:sp>
        <p:nvSpPr>
          <p:cNvPr id="8" name="Rectangle 7"/>
          <p:cNvSpPr/>
          <p:nvPr/>
        </p:nvSpPr>
        <p:spPr>
          <a:xfrm>
            <a:off x="860508" y="1519182"/>
            <a:ext cx="7886700" cy="738664"/>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n-ZA" sz="2100" dirty="0">
                <a:solidFill>
                  <a:prstClr val="white"/>
                </a:solidFill>
              </a:rPr>
              <a:t>Do patients carry costs related to the services and tests involved in TB prevention, diagnosis, treatment, care and support?</a:t>
            </a:r>
            <a:endParaRPr lang="en-ZA" sz="2100" dirty="0"/>
          </a:p>
        </p:txBody>
      </p:sp>
      <p:sp>
        <p:nvSpPr>
          <p:cNvPr id="3" name="Slide Number Placeholder 2"/>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21</a:t>
            </a:fld>
            <a:endParaRPr lang="en-US"/>
          </a:p>
        </p:txBody>
      </p:sp>
    </p:spTree>
    <p:custDataLst>
      <p:tags r:id="rId1"/>
    </p:custDataLst>
    <p:extLst>
      <p:ext uri="{BB962C8B-B14F-4D97-AF65-F5344CB8AC3E}">
        <p14:creationId xmlns="" xmlns:p14="http://schemas.microsoft.com/office/powerpoint/2010/main" val="29808064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Root causes of MDR- and XDR-TB</a:t>
            </a:r>
            <a:endParaRPr lang="en-US" dirty="0"/>
          </a:p>
        </p:txBody>
      </p:sp>
      <p:sp>
        <p:nvSpPr>
          <p:cNvPr id="3" name="Content Placeholder 2"/>
          <p:cNvSpPr>
            <a:spLocks noGrp="1"/>
          </p:cNvSpPr>
          <p:nvPr>
            <p:ph idx="1"/>
          </p:nvPr>
        </p:nvSpPr>
        <p:spPr/>
        <p:txBody>
          <a:bodyPr>
            <a:normAutofit/>
          </a:bodyPr>
          <a:lstStyle/>
          <a:p>
            <a:pPr>
              <a:spcAft>
                <a:spcPts val="600"/>
              </a:spcAft>
            </a:pPr>
            <a:r>
              <a:rPr lang="en-US" dirty="0" smtClean="0"/>
              <a:t>Improper </a:t>
            </a:r>
            <a:r>
              <a:rPr lang="en-US" dirty="0"/>
              <a:t>treatment regimens </a:t>
            </a:r>
            <a:endParaRPr lang="en-US" dirty="0" smtClean="0"/>
          </a:p>
          <a:p>
            <a:pPr>
              <a:spcAft>
                <a:spcPts val="600"/>
              </a:spcAft>
            </a:pPr>
            <a:r>
              <a:rPr lang="en-US" dirty="0" smtClean="0"/>
              <a:t>Failure </a:t>
            </a:r>
            <a:r>
              <a:rPr lang="en-US" dirty="0"/>
              <a:t>to ensure that patients </a:t>
            </a:r>
            <a:r>
              <a:rPr lang="en-US" dirty="0" smtClean="0"/>
              <a:t>complete </a:t>
            </a:r>
            <a:r>
              <a:rPr lang="en-US" dirty="0"/>
              <a:t>the whole course of </a:t>
            </a:r>
            <a:r>
              <a:rPr lang="en-US" dirty="0" smtClean="0"/>
              <a:t>treatment</a:t>
            </a:r>
          </a:p>
        </p:txBody>
      </p:sp>
      <p:sp>
        <p:nvSpPr>
          <p:cNvPr id="4" name="Text Box 4"/>
          <p:cNvSpPr txBox="1">
            <a:spLocks noChangeArrowheads="1"/>
          </p:cNvSpPr>
          <p:nvPr/>
        </p:nvSpPr>
        <p:spPr bwMode="auto">
          <a:xfrm>
            <a:off x="3317780" y="5772529"/>
            <a:ext cx="5743880"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75000"/>
              </a:spcBef>
              <a:buChar char="•"/>
              <a:defRPr sz="2700" b="1">
                <a:solidFill>
                  <a:srgbClr val="000A66"/>
                </a:solidFill>
                <a:latin typeface="Arial" panose="020B0604020202020204" pitchFamily="34" charset="0"/>
              </a:defRPr>
            </a:lvl1pPr>
            <a:lvl2pPr marL="742950" indent="-285750">
              <a:lnSpc>
                <a:spcPct val="90000"/>
              </a:lnSpc>
              <a:spcBef>
                <a:spcPct val="20000"/>
              </a:spcBef>
              <a:buChar char="–"/>
              <a:defRPr sz="2500">
                <a:solidFill>
                  <a:srgbClr val="000A66"/>
                </a:solidFill>
                <a:latin typeface="Arial" panose="020B0604020202020204" pitchFamily="34" charset="0"/>
              </a:defRPr>
            </a:lvl2pPr>
            <a:lvl3pPr marL="1143000" indent="-228600">
              <a:lnSpc>
                <a:spcPct val="90000"/>
              </a:lnSpc>
              <a:spcBef>
                <a:spcPct val="50000"/>
              </a:spcBef>
              <a:buChar char="•"/>
              <a:defRPr sz="2400">
                <a:solidFill>
                  <a:srgbClr val="000A66"/>
                </a:solidFill>
                <a:latin typeface="Arial" panose="020B0604020202020204" pitchFamily="34" charset="0"/>
              </a:defRPr>
            </a:lvl3pPr>
            <a:lvl4pPr marL="1600200" indent="-228600">
              <a:lnSpc>
                <a:spcPct val="90000"/>
              </a:lnSpc>
              <a:spcBef>
                <a:spcPct val="50000"/>
              </a:spcBef>
              <a:buChar char="–"/>
              <a:defRPr sz="2000">
                <a:solidFill>
                  <a:srgbClr val="000A66"/>
                </a:solidFill>
                <a:latin typeface="Arial" panose="020B0604020202020204" pitchFamily="34" charset="0"/>
              </a:defRPr>
            </a:lvl4pPr>
            <a:lvl5pPr marL="2057400" indent="-228600">
              <a:lnSpc>
                <a:spcPct val="90000"/>
              </a:lnSpc>
              <a:spcBef>
                <a:spcPct val="50000"/>
              </a:spcBef>
              <a:buChar char="»"/>
              <a:defRPr sz="2000">
                <a:solidFill>
                  <a:srgbClr val="000A66"/>
                </a:solidFill>
                <a:latin typeface="Arial" panose="020B0604020202020204" pitchFamily="34" charset="0"/>
              </a:defRPr>
            </a:lvl5pPr>
            <a:lvl6pPr marL="25146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6pPr>
            <a:lvl7pPr marL="29718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7pPr>
            <a:lvl8pPr marL="34290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8pPr>
            <a:lvl9pPr marL="38862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9pPr>
          </a:lstStyle>
          <a:p>
            <a:pPr>
              <a:lnSpc>
                <a:spcPct val="100000"/>
              </a:lnSpc>
              <a:spcBef>
                <a:spcPct val="0"/>
              </a:spcBef>
              <a:buFontTx/>
              <a:buNone/>
            </a:pPr>
            <a:r>
              <a:rPr lang="en-US" sz="900" b="0" i="1" dirty="0">
                <a:solidFill>
                  <a:schemeClr val="tx1"/>
                </a:solidFill>
              </a:rPr>
              <a:t>WHO: Guidelines for the programmatic management of drug-resistant tuberculosis. Emergency update. 2008</a:t>
            </a:r>
          </a:p>
        </p:txBody>
      </p:sp>
      <p:sp>
        <p:nvSpPr>
          <p:cNvPr id="5" name="Slide Number Placeholder 4"/>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22</a:t>
            </a:fld>
            <a:endParaRPr lang="en-US"/>
          </a:p>
        </p:txBody>
      </p:sp>
    </p:spTree>
    <p:custDataLst>
      <p:tags r:id="rId1"/>
    </p:custDataLst>
    <p:extLst>
      <p:ext uri="{BB962C8B-B14F-4D97-AF65-F5344CB8AC3E}">
        <p14:creationId xmlns="" xmlns:p14="http://schemas.microsoft.com/office/powerpoint/2010/main" val="23579385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Free access to MDR- and XDR-TB treatment</a:t>
            </a:r>
            <a:endParaRPr lang="en-US" dirty="0"/>
          </a:p>
        </p:txBody>
      </p:sp>
      <p:sp>
        <p:nvSpPr>
          <p:cNvPr id="3" name="Content Placeholder 2"/>
          <p:cNvSpPr>
            <a:spLocks noGrp="1"/>
          </p:cNvSpPr>
          <p:nvPr>
            <p:ph idx="1"/>
          </p:nvPr>
        </p:nvSpPr>
        <p:spPr/>
        <p:txBody>
          <a:bodyPr>
            <a:normAutofit/>
          </a:bodyPr>
          <a:lstStyle/>
          <a:p>
            <a:pPr>
              <a:spcAft>
                <a:spcPts val="600"/>
              </a:spcAft>
            </a:pPr>
            <a:r>
              <a:rPr lang="en-US" dirty="0" smtClean="0"/>
              <a:t>Even stronger case for ensuring </a:t>
            </a:r>
            <a:r>
              <a:rPr lang="en-US" dirty="0"/>
              <a:t>free access to treatment of drug-resistant </a:t>
            </a:r>
            <a:r>
              <a:rPr lang="en-US" dirty="0" smtClean="0"/>
              <a:t>TB</a:t>
            </a:r>
          </a:p>
          <a:p>
            <a:r>
              <a:rPr lang="en-US" dirty="0" smtClean="0"/>
              <a:t>High costs underscores </a:t>
            </a:r>
            <a:r>
              <a:rPr lang="en-US" dirty="0"/>
              <a:t>the importance of providing </a:t>
            </a:r>
            <a:r>
              <a:rPr lang="en-US" dirty="0" smtClean="0"/>
              <a:t>adequate resources </a:t>
            </a:r>
            <a:r>
              <a:rPr lang="en-US" dirty="0"/>
              <a:t>to support basic TB care and </a:t>
            </a:r>
            <a:r>
              <a:rPr lang="en-US" dirty="0" smtClean="0"/>
              <a:t>control:</a:t>
            </a:r>
          </a:p>
          <a:p>
            <a:pPr lvl="1"/>
            <a:r>
              <a:rPr lang="en-US" dirty="0"/>
              <a:t>I</a:t>
            </a:r>
            <a:r>
              <a:rPr lang="en-US" dirty="0" smtClean="0"/>
              <a:t>nfection control</a:t>
            </a:r>
          </a:p>
          <a:p>
            <a:pPr lvl="1"/>
            <a:r>
              <a:rPr lang="en-US" dirty="0" smtClean="0"/>
              <a:t>DOTS</a:t>
            </a:r>
          </a:p>
          <a:p>
            <a:pPr lvl="1"/>
            <a:r>
              <a:rPr lang="en-US" dirty="0"/>
              <a:t>C</a:t>
            </a:r>
            <a:r>
              <a:rPr lang="en-US" dirty="0" smtClean="0"/>
              <a:t>ommunity-based </a:t>
            </a:r>
            <a:r>
              <a:rPr lang="en-US" dirty="0"/>
              <a:t>care </a:t>
            </a:r>
            <a:r>
              <a:rPr lang="en-US" dirty="0" smtClean="0"/>
              <a:t>programmes</a:t>
            </a:r>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23</a:t>
            </a:fld>
            <a:endParaRPr lang="en-US"/>
          </a:p>
        </p:txBody>
      </p:sp>
    </p:spTree>
    <p:custDataLst>
      <p:tags r:id="rId1"/>
    </p:custDataLst>
    <p:extLst>
      <p:ext uri="{BB962C8B-B14F-4D97-AF65-F5344CB8AC3E}">
        <p14:creationId xmlns="" xmlns:p14="http://schemas.microsoft.com/office/powerpoint/2010/main" val="21037779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International </a:t>
            </a:r>
            <a:r>
              <a:rPr lang="en-ZA" dirty="0"/>
              <a:t>c</a:t>
            </a:r>
            <a:r>
              <a:rPr lang="en-ZA" dirty="0" smtClean="0"/>
              <a:t>ommunity obligations</a:t>
            </a:r>
            <a:endParaRPr lang="en-US" dirty="0"/>
          </a:p>
        </p:txBody>
      </p:sp>
      <p:sp>
        <p:nvSpPr>
          <p:cNvPr id="3" name="Content Placeholder 2"/>
          <p:cNvSpPr>
            <a:spLocks noGrp="1"/>
          </p:cNvSpPr>
          <p:nvPr>
            <p:ph idx="1"/>
          </p:nvPr>
        </p:nvSpPr>
        <p:spPr/>
        <p:txBody>
          <a:bodyPr>
            <a:normAutofit/>
          </a:bodyPr>
          <a:lstStyle/>
          <a:p>
            <a:pPr>
              <a:spcAft>
                <a:spcPts val="600"/>
              </a:spcAft>
            </a:pPr>
            <a:r>
              <a:rPr lang="en-US" dirty="0" smtClean="0"/>
              <a:t>Provide </a:t>
            </a:r>
            <a:r>
              <a:rPr lang="en-US" dirty="0"/>
              <a:t>financial and other assistance to countries that cannot offer universal access to care on their </a:t>
            </a:r>
            <a:r>
              <a:rPr lang="en-US" dirty="0" smtClean="0"/>
              <a:t>own</a:t>
            </a:r>
          </a:p>
          <a:p>
            <a:r>
              <a:rPr lang="en-US" dirty="0" smtClean="0"/>
              <a:t>Grounded </a:t>
            </a:r>
            <a:r>
              <a:rPr lang="en-US" dirty="0"/>
              <a:t>in a number of </a:t>
            </a:r>
            <a:r>
              <a:rPr lang="en-US" dirty="0" smtClean="0"/>
              <a:t>different ethical principles:</a:t>
            </a:r>
          </a:p>
          <a:p>
            <a:pPr lvl="1"/>
            <a:r>
              <a:rPr lang="en-US" dirty="0" smtClean="0"/>
              <a:t>Humanitarian</a:t>
            </a:r>
          </a:p>
          <a:p>
            <a:pPr lvl="1"/>
            <a:r>
              <a:rPr lang="en-US" dirty="0"/>
              <a:t>R</a:t>
            </a:r>
            <a:r>
              <a:rPr lang="en-US" dirty="0" smtClean="0"/>
              <a:t>edistribution </a:t>
            </a:r>
            <a:r>
              <a:rPr lang="en-US" dirty="0"/>
              <a:t>of </a:t>
            </a:r>
            <a:r>
              <a:rPr lang="en-US" dirty="0" smtClean="0"/>
              <a:t>wealth</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24</a:t>
            </a:fld>
            <a:endParaRPr lang="en-US"/>
          </a:p>
        </p:txBody>
      </p:sp>
    </p:spTree>
    <p:custDataLst>
      <p:tags r:id="rId1"/>
    </p:custDataLst>
    <p:extLst>
      <p:ext uri="{BB962C8B-B14F-4D97-AF65-F5344CB8AC3E}">
        <p14:creationId xmlns="" xmlns:p14="http://schemas.microsoft.com/office/powerpoint/2010/main" val="29150507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Another compelling reason for universal access</a:t>
            </a:r>
            <a:endParaRPr lang="en-US" dirty="0"/>
          </a:p>
        </p:txBody>
      </p:sp>
      <p:sp>
        <p:nvSpPr>
          <p:cNvPr id="3" name="Content Placeholder 2"/>
          <p:cNvSpPr>
            <a:spLocks noGrp="1"/>
          </p:cNvSpPr>
          <p:nvPr>
            <p:ph idx="1"/>
          </p:nvPr>
        </p:nvSpPr>
        <p:spPr/>
        <p:txBody>
          <a:bodyPr>
            <a:normAutofit/>
          </a:bodyPr>
          <a:lstStyle/>
          <a:p>
            <a:pPr>
              <a:spcAft>
                <a:spcPts val="600"/>
              </a:spcAft>
            </a:pPr>
            <a:r>
              <a:rPr lang="en-US" dirty="0" smtClean="0"/>
              <a:t>Growing </a:t>
            </a:r>
            <a:r>
              <a:rPr lang="en-US" dirty="0"/>
              <a:t>drug </a:t>
            </a:r>
            <a:r>
              <a:rPr lang="en-US" dirty="0" smtClean="0"/>
              <a:t>resistance</a:t>
            </a:r>
          </a:p>
          <a:p>
            <a:pPr>
              <a:spcAft>
                <a:spcPts val="600"/>
              </a:spcAft>
            </a:pPr>
            <a:r>
              <a:rPr lang="en-US" dirty="0" smtClean="0"/>
              <a:t>Only </a:t>
            </a:r>
            <a:r>
              <a:rPr lang="en-US" dirty="0"/>
              <a:t>a matter of time before it </a:t>
            </a:r>
            <a:r>
              <a:rPr lang="en-US" dirty="0" smtClean="0"/>
              <a:t>impacts upon one’s </a:t>
            </a:r>
            <a:r>
              <a:rPr lang="en-US" dirty="0"/>
              <a:t>own </a:t>
            </a:r>
            <a:r>
              <a:rPr lang="en-US" dirty="0" smtClean="0"/>
              <a:t>country</a:t>
            </a:r>
            <a:r>
              <a:rPr lang="en-US" i="1" dirty="0" smtClean="0"/>
              <a:t> </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25</a:t>
            </a:fld>
            <a:endParaRPr lang="en-US"/>
          </a:p>
        </p:txBody>
      </p:sp>
    </p:spTree>
    <p:custDataLst>
      <p:tags r:id="rId1"/>
    </p:custDataLst>
    <p:extLst>
      <p:ext uri="{BB962C8B-B14F-4D97-AF65-F5344CB8AC3E}">
        <p14:creationId xmlns="" xmlns:p14="http://schemas.microsoft.com/office/powerpoint/2010/main" val="11039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Quality of TB drugs</a:t>
            </a:r>
            <a:endParaRPr lang="en-US" dirty="0"/>
          </a:p>
        </p:txBody>
      </p:sp>
      <p:sp>
        <p:nvSpPr>
          <p:cNvPr id="3" name="Content Placeholder 2"/>
          <p:cNvSpPr>
            <a:spLocks noGrp="1"/>
          </p:cNvSpPr>
          <p:nvPr>
            <p:ph idx="1"/>
          </p:nvPr>
        </p:nvSpPr>
        <p:spPr>
          <a:xfrm>
            <a:off x="566808" y="1746022"/>
            <a:ext cx="8010383" cy="3263504"/>
          </a:xfrm>
        </p:spPr>
        <p:txBody>
          <a:bodyPr>
            <a:noAutofit/>
          </a:bodyPr>
          <a:lstStyle/>
          <a:p>
            <a:r>
              <a:rPr lang="en-US" dirty="0" smtClean="0"/>
              <a:t>Substandard drugs:</a:t>
            </a:r>
          </a:p>
          <a:p>
            <a:pPr lvl="1"/>
            <a:r>
              <a:rPr lang="en-US" dirty="0" smtClean="0"/>
              <a:t>Harm individual patients </a:t>
            </a:r>
          </a:p>
          <a:p>
            <a:pPr lvl="1">
              <a:spcAft>
                <a:spcPts val="600"/>
              </a:spcAft>
            </a:pPr>
            <a:r>
              <a:rPr lang="en-US" dirty="0" smtClean="0"/>
              <a:t>Contribute to the development, spread, and amplification of drug-resistant strains</a:t>
            </a:r>
          </a:p>
          <a:p>
            <a:pPr marL="171450" lvl="1">
              <a:spcBef>
                <a:spcPts val="750"/>
              </a:spcBef>
            </a:pPr>
            <a:r>
              <a:rPr lang="en-US" sz="2700" b="1" dirty="0" smtClean="0"/>
              <a:t>Governmental level obligation</a:t>
            </a:r>
            <a:r>
              <a:rPr lang="en-US" sz="2700" dirty="0" smtClean="0"/>
              <a:t> to:</a:t>
            </a:r>
          </a:p>
          <a:p>
            <a:pPr marL="514350" lvl="2" indent="-342900">
              <a:spcBef>
                <a:spcPts val="750"/>
              </a:spcBef>
              <a:buFont typeface="Arial" panose="020B0604020202020204" pitchFamily="34" charset="0"/>
              <a:buChar char="•"/>
            </a:pPr>
            <a:r>
              <a:rPr lang="en-US" dirty="0" smtClean="0"/>
              <a:t>Assure </a:t>
            </a:r>
            <a:r>
              <a:rPr lang="en-US" dirty="0"/>
              <a:t>quality of TB drugs </a:t>
            </a:r>
            <a:endParaRPr lang="en-US" dirty="0" smtClean="0"/>
          </a:p>
          <a:p>
            <a:pPr marL="514350" lvl="2" indent="-342900">
              <a:spcBef>
                <a:spcPts val="750"/>
              </a:spcBef>
              <a:buFont typeface="Arial" panose="020B0604020202020204" pitchFamily="34" charset="0"/>
              <a:buChar char="•"/>
            </a:pPr>
            <a:r>
              <a:rPr lang="en-US" dirty="0"/>
              <a:t>E</a:t>
            </a:r>
            <a:r>
              <a:rPr lang="en-US" dirty="0" smtClean="0"/>
              <a:t>nsure infrastructure for and sustainability </a:t>
            </a:r>
            <a:r>
              <a:rPr lang="en-US" dirty="0"/>
              <a:t>of drug </a:t>
            </a:r>
            <a:r>
              <a:rPr lang="en-US" dirty="0" smtClean="0"/>
              <a:t>supply</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26</a:t>
            </a:fld>
            <a:endParaRPr lang="en-US"/>
          </a:p>
        </p:txBody>
      </p:sp>
    </p:spTree>
    <p:custDataLst>
      <p:tags r:id="rId1"/>
    </p:custDataLst>
    <p:extLst>
      <p:ext uri="{BB962C8B-B14F-4D97-AF65-F5344CB8AC3E}">
        <p14:creationId xmlns="" xmlns:p14="http://schemas.microsoft.com/office/powerpoint/2010/main" val="33531273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HIV Testing: Share your practice</a:t>
            </a:r>
            <a:endParaRPr lang="en-US" dirty="0"/>
          </a:p>
        </p:txBody>
      </p:sp>
      <p:sp>
        <p:nvSpPr>
          <p:cNvPr id="3" name="Content Placeholder 2"/>
          <p:cNvSpPr>
            <a:spLocks noGrp="1"/>
          </p:cNvSpPr>
          <p:nvPr>
            <p:ph idx="1"/>
          </p:nvPr>
        </p:nvSpPr>
        <p:spPr/>
        <p:txBody>
          <a:bodyPr/>
          <a:lstStyle/>
          <a:p>
            <a:pPr marL="128588" indent="-128588">
              <a:spcBef>
                <a:spcPts val="0"/>
              </a:spcBef>
              <a:spcAft>
                <a:spcPts val="600"/>
              </a:spcAft>
              <a:defRPr/>
            </a:pPr>
            <a:r>
              <a:rPr lang="en-ZA" dirty="0" smtClean="0"/>
              <a:t>Are </a:t>
            </a:r>
            <a:r>
              <a:rPr lang="en-US" dirty="0" smtClean="0"/>
              <a:t>all </a:t>
            </a:r>
            <a:r>
              <a:rPr lang="en-US" dirty="0"/>
              <a:t>patients </a:t>
            </a:r>
            <a:r>
              <a:rPr lang="en-US" dirty="0" smtClean="0"/>
              <a:t>with HIV being </a:t>
            </a:r>
            <a:r>
              <a:rPr lang="en-US" dirty="0"/>
              <a:t>counselled and offered </a:t>
            </a:r>
            <a:r>
              <a:rPr lang="en-US" dirty="0" smtClean="0"/>
              <a:t>TB testing?</a:t>
            </a:r>
          </a:p>
          <a:p>
            <a:pPr marL="471488" lvl="1" indent="-128588">
              <a:spcBef>
                <a:spcPts val="0"/>
              </a:spcBef>
              <a:defRPr/>
            </a:pPr>
            <a:r>
              <a:rPr lang="en-ZA" dirty="0" smtClean="0"/>
              <a:t>What are the barriers to counselling and offering patients who are HIV-positive TB tests?</a:t>
            </a:r>
          </a:p>
          <a:p>
            <a:pPr marL="471488" lvl="1" indent="-128588">
              <a:spcBef>
                <a:spcPts val="0"/>
              </a:spcBef>
              <a:defRPr/>
            </a:pPr>
            <a:r>
              <a:rPr lang="en-ZA" dirty="0" smtClean="0"/>
              <a:t>What encourages you to counsel and offer TB tests to patients who are HIV-positive?  </a:t>
            </a:r>
            <a:endParaRPr lang="en-US" dirty="0"/>
          </a:p>
        </p:txBody>
      </p:sp>
      <p:sp>
        <p:nvSpPr>
          <p:cNvPr id="5" name="Rounded Rectangle 4"/>
          <p:cNvSpPr/>
          <p:nvPr/>
        </p:nvSpPr>
        <p:spPr>
          <a:xfrm>
            <a:off x="1479306" y="4391758"/>
            <a:ext cx="6185389" cy="910004"/>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100"/>
              <a:t>HIV testing recommended in all patients with TB</a:t>
            </a:r>
            <a:endParaRPr lang="en-US" sz="2100"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27</a:t>
            </a:fld>
            <a:endParaRPr lang="en-US"/>
          </a:p>
        </p:txBody>
      </p:sp>
    </p:spTree>
    <p:custDataLst>
      <p:tags r:id="rId1"/>
    </p:custDataLst>
    <p:extLst>
      <p:ext uri="{BB962C8B-B14F-4D97-AF65-F5344CB8AC3E}">
        <p14:creationId xmlns="" xmlns:p14="http://schemas.microsoft.com/office/powerpoint/2010/main" val="2023005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19921"/>
            <a:ext cx="8229600" cy="967274"/>
          </a:xfrm>
        </p:spPr>
        <p:txBody>
          <a:bodyPr/>
          <a:lstStyle/>
          <a:p>
            <a:r>
              <a:rPr lang="en-ZA" dirty="0" smtClean="0"/>
              <a:t>Unfulfilled government obligations</a:t>
            </a:r>
            <a:endParaRPr lang="en-US" dirty="0"/>
          </a:p>
        </p:txBody>
      </p:sp>
      <p:sp>
        <p:nvSpPr>
          <p:cNvPr id="3" name="Content Placeholder 2"/>
          <p:cNvSpPr>
            <a:spLocks noGrp="1"/>
          </p:cNvSpPr>
          <p:nvPr>
            <p:ph idx="1"/>
          </p:nvPr>
        </p:nvSpPr>
        <p:spPr/>
        <p:txBody>
          <a:bodyPr>
            <a:normAutofit/>
          </a:bodyPr>
          <a:lstStyle/>
          <a:p>
            <a:pPr>
              <a:spcAft>
                <a:spcPts val="600"/>
              </a:spcAft>
            </a:pPr>
            <a:r>
              <a:rPr lang="en-ZA" dirty="0"/>
              <a:t>Healthcare providers </a:t>
            </a:r>
            <a:r>
              <a:rPr lang="en-ZA" dirty="0" smtClean="0"/>
              <a:t>actions:</a:t>
            </a:r>
            <a:endParaRPr lang="en-US" dirty="0" smtClean="0"/>
          </a:p>
          <a:p>
            <a:pPr lvl="1">
              <a:spcAft>
                <a:spcPts val="600"/>
              </a:spcAft>
            </a:pPr>
            <a:r>
              <a:rPr lang="en-US" dirty="0" smtClean="0"/>
              <a:t>Consider risks </a:t>
            </a:r>
            <a:r>
              <a:rPr lang="en-US" dirty="0"/>
              <a:t>and benefits </a:t>
            </a:r>
            <a:r>
              <a:rPr lang="en-US" dirty="0" smtClean="0"/>
              <a:t>to </a:t>
            </a:r>
            <a:r>
              <a:rPr lang="en-US" dirty="0"/>
              <a:t>both </a:t>
            </a:r>
            <a:r>
              <a:rPr lang="en-US" dirty="0" smtClean="0"/>
              <a:t>patient </a:t>
            </a:r>
            <a:r>
              <a:rPr lang="en-US" dirty="0"/>
              <a:t>and </a:t>
            </a:r>
            <a:r>
              <a:rPr lang="en-US" dirty="0" smtClean="0"/>
              <a:t>public</a:t>
            </a:r>
          </a:p>
          <a:p>
            <a:pPr lvl="1">
              <a:spcAft>
                <a:spcPts val="600"/>
              </a:spcAft>
            </a:pPr>
            <a:r>
              <a:rPr lang="en-US" dirty="0" smtClean="0"/>
              <a:t>Consult </a:t>
            </a:r>
            <a:r>
              <a:rPr lang="en-US" dirty="0"/>
              <a:t>with </a:t>
            </a:r>
            <a:r>
              <a:rPr lang="en-US" dirty="0" smtClean="0"/>
              <a:t>patient </a:t>
            </a:r>
            <a:r>
              <a:rPr lang="en-US" dirty="0"/>
              <a:t>and other health-care </a:t>
            </a:r>
            <a:r>
              <a:rPr lang="en-US" dirty="0" smtClean="0"/>
              <a:t>providers</a:t>
            </a:r>
          </a:p>
          <a:p>
            <a:pPr lvl="1">
              <a:spcAft>
                <a:spcPts val="600"/>
              </a:spcAft>
            </a:pPr>
            <a:r>
              <a:rPr lang="en-US" dirty="0" smtClean="0"/>
              <a:t>Notify </a:t>
            </a:r>
            <a:r>
              <a:rPr lang="en-US" dirty="0"/>
              <a:t>the national government </a:t>
            </a:r>
            <a:endParaRPr lang="en-US" dirty="0" smtClean="0"/>
          </a:p>
          <a:p>
            <a:pPr lvl="1">
              <a:spcAft>
                <a:spcPts val="600"/>
              </a:spcAft>
            </a:pPr>
            <a:r>
              <a:rPr lang="en-US" dirty="0" smtClean="0"/>
              <a:t>Advocate </a:t>
            </a:r>
            <a:r>
              <a:rPr lang="en-US" dirty="0"/>
              <a:t>for </a:t>
            </a:r>
            <a:r>
              <a:rPr lang="en-US" dirty="0" smtClean="0"/>
              <a:t>urgent rectification</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28</a:t>
            </a:fld>
            <a:endParaRPr lang="en-US"/>
          </a:p>
        </p:txBody>
      </p:sp>
    </p:spTree>
    <p:custDataLst>
      <p:tags r:id="rId1"/>
    </p:custDataLst>
    <p:extLst>
      <p:ext uri="{BB962C8B-B14F-4D97-AF65-F5344CB8AC3E}">
        <p14:creationId xmlns="" xmlns:p14="http://schemas.microsoft.com/office/powerpoint/2010/main" val="15609239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34911"/>
            <a:ext cx="8001000" cy="921287"/>
          </a:xfrm>
        </p:spPr>
        <p:txBody>
          <a:bodyPr>
            <a:noAutofit/>
          </a:bodyPr>
          <a:lstStyle/>
          <a:p>
            <a:pPr algn="l" eaLnBrk="1" hangingPunct="1"/>
            <a:r>
              <a:rPr lang="en-US" altLang="en-US" sz="3000" dirty="0"/>
              <a:t>Ethical considerations for promotion of better access to TB care and treatment</a:t>
            </a:r>
            <a:endParaRPr lang="en-GB" altLang="en-US" sz="3000" dirty="0"/>
          </a:p>
        </p:txBody>
      </p:sp>
      <p:sp>
        <p:nvSpPr>
          <p:cNvPr id="8198" name="Rectangle 21"/>
          <p:cNvSpPr>
            <a:spLocks noGrp="1" noChangeArrowheads="1"/>
          </p:cNvSpPr>
          <p:nvPr>
            <p:ph idx="1"/>
          </p:nvPr>
        </p:nvSpPr>
        <p:spPr/>
        <p:txBody>
          <a:bodyPr>
            <a:normAutofit/>
          </a:bodyPr>
          <a:lstStyle/>
          <a:p>
            <a:pPr>
              <a:spcAft>
                <a:spcPts val="600"/>
              </a:spcAft>
            </a:pPr>
            <a:r>
              <a:rPr lang="en-ZA" dirty="0" smtClean="0"/>
              <a:t>Patient-centred </a:t>
            </a:r>
            <a:r>
              <a:rPr lang="en-ZA" dirty="0"/>
              <a:t>treatment approach </a:t>
            </a:r>
            <a:endParaRPr lang="en-ZA" dirty="0" smtClean="0"/>
          </a:p>
          <a:p>
            <a:pPr>
              <a:spcAft>
                <a:spcPts val="600"/>
              </a:spcAft>
            </a:pPr>
            <a:r>
              <a:rPr lang="en-ZA" dirty="0" smtClean="0"/>
              <a:t>Community-based care</a:t>
            </a:r>
          </a:p>
          <a:p>
            <a:pPr>
              <a:spcAft>
                <a:spcPts val="600"/>
              </a:spcAft>
            </a:pPr>
            <a:r>
              <a:rPr lang="en-ZA" dirty="0" smtClean="0"/>
              <a:t>Patients </a:t>
            </a:r>
            <a:r>
              <a:rPr lang="en-ZA" dirty="0"/>
              <a:t>as part of </a:t>
            </a:r>
            <a:r>
              <a:rPr lang="en-ZA" dirty="0" smtClean="0"/>
              <a:t>larger </a:t>
            </a:r>
            <a:r>
              <a:rPr lang="en-ZA" dirty="0"/>
              <a:t>communities </a:t>
            </a:r>
            <a:endParaRPr lang="en-ZA" dirty="0" smtClean="0"/>
          </a:p>
          <a:p>
            <a:pPr>
              <a:spcAft>
                <a:spcPts val="600"/>
              </a:spcAft>
            </a:pPr>
            <a:r>
              <a:rPr lang="en-ZA" dirty="0" smtClean="0"/>
              <a:t>Social </a:t>
            </a:r>
            <a:r>
              <a:rPr lang="en-ZA" dirty="0"/>
              <a:t>justice and </a:t>
            </a:r>
            <a:r>
              <a:rPr lang="en-ZA" dirty="0" smtClean="0"/>
              <a:t>equity</a:t>
            </a:r>
            <a:endParaRPr lang="en-ZA" sz="1800" dirty="0"/>
          </a:p>
        </p:txBody>
      </p:sp>
      <p:sp>
        <p:nvSpPr>
          <p:cNvPr id="2" name="Slide Number Placeholder 1"/>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29</a:t>
            </a:fld>
            <a:endParaRPr lang="en-US"/>
          </a:p>
        </p:txBody>
      </p:sp>
    </p:spTree>
    <p:custDataLst>
      <p:tags r:id="rId1"/>
    </p:custDataLst>
    <p:extLst>
      <p:ext uri="{BB962C8B-B14F-4D97-AF65-F5344CB8AC3E}">
        <p14:creationId xmlns="" xmlns:p14="http://schemas.microsoft.com/office/powerpoint/2010/main" val="3051615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Human rights</a:t>
            </a:r>
            <a:endParaRPr lang="en-US" dirty="0"/>
          </a:p>
        </p:txBody>
      </p:sp>
      <p:sp>
        <p:nvSpPr>
          <p:cNvPr id="3" name="Content Placeholder 2"/>
          <p:cNvSpPr>
            <a:spLocks noGrp="1"/>
          </p:cNvSpPr>
          <p:nvPr>
            <p:ph idx="1"/>
          </p:nvPr>
        </p:nvSpPr>
        <p:spPr>
          <a:xfrm>
            <a:off x="457200" y="1951892"/>
            <a:ext cx="7886700" cy="3683062"/>
          </a:xfrm>
        </p:spPr>
        <p:txBody>
          <a:bodyPr/>
          <a:lstStyle/>
          <a:p>
            <a:pPr>
              <a:spcAft>
                <a:spcPts val="600"/>
              </a:spcAft>
            </a:pPr>
            <a:r>
              <a:rPr lang="en-ZA" dirty="0" smtClean="0"/>
              <a:t>Grow </a:t>
            </a:r>
            <a:r>
              <a:rPr lang="en-ZA" dirty="0"/>
              <a:t>out of the basic equality and human dignity shared by all human </a:t>
            </a:r>
            <a:r>
              <a:rPr lang="en-ZA" dirty="0" smtClean="0"/>
              <a:t>beings</a:t>
            </a:r>
            <a:endParaRPr lang="en-ZA" dirty="0"/>
          </a:p>
          <a:p>
            <a:r>
              <a:rPr lang="en-ZA" dirty="0" smtClean="0"/>
              <a:t>Found </a:t>
            </a:r>
            <a:r>
              <a:rPr lang="en-ZA" dirty="0"/>
              <a:t>in international human rights treaties that set out the obligations that governments have </a:t>
            </a:r>
            <a:r>
              <a:rPr lang="en-ZA" dirty="0" smtClean="0"/>
              <a:t>to:</a:t>
            </a:r>
          </a:p>
          <a:p>
            <a:pPr lvl="1"/>
            <a:r>
              <a:rPr lang="en-ZA" dirty="0" smtClean="0"/>
              <a:t>Citizens </a:t>
            </a:r>
          </a:p>
          <a:p>
            <a:pPr lvl="1">
              <a:spcAft>
                <a:spcPts val="600"/>
              </a:spcAft>
            </a:pPr>
            <a:r>
              <a:rPr lang="en-ZA" dirty="0"/>
              <a:t>I</a:t>
            </a:r>
            <a:r>
              <a:rPr lang="en-ZA" dirty="0" smtClean="0"/>
              <a:t>nternational community</a:t>
            </a:r>
            <a:endParaRPr lang="en-ZA" dirty="0"/>
          </a:p>
          <a:p>
            <a:r>
              <a:rPr lang="en-ZA" dirty="0" smtClean="0"/>
              <a:t>Individual citizens required </a:t>
            </a:r>
            <a:r>
              <a:rPr lang="en-ZA" dirty="0"/>
              <a:t>to respect the rights of </a:t>
            </a:r>
            <a:r>
              <a:rPr lang="en-ZA" dirty="0" smtClean="0"/>
              <a:t>others</a:t>
            </a:r>
            <a:endParaRPr lang="en-ZA" dirty="0"/>
          </a:p>
          <a:p>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3</a:t>
            </a:fld>
            <a:endParaRPr lang="en-US" dirty="0"/>
          </a:p>
        </p:txBody>
      </p:sp>
    </p:spTree>
    <p:custDataLst>
      <p:tags r:id="rId1"/>
    </p:custDataLst>
    <p:extLst>
      <p:ext uri="{BB962C8B-B14F-4D97-AF65-F5344CB8AC3E}">
        <p14:creationId xmlns="" xmlns:p14="http://schemas.microsoft.com/office/powerpoint/2010/main" val="6622442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34911"/>
            <a:ext cx="8001000" cy="921287"/>
          </a:xfrm>
        </p:spPr>
        <p:txBody>
          <a:bodyPr>
            <a:noAutofit/>
          </a:bodyPr>
          <a:lstStyle/>
          <a:p>
            <a:r>
              <a:rPr lang="en-US" altLang="en-US" sz="3000" dirty="0"/>
              <a:t>Ethical considerations: </a:t>
            </a:r>
            <a:r>
              <a:rPr lang="en-ZA" sz="3000" dirty="0" smtClean="0"/>
              <a:t>Patient-centred </a:t>
            </a:r>
            <a:r>
              <a:rPr lang="en-ZA" sz="3000" dirty="0"/>
              <a:t>treatment approach</a:t>
            </a:r>
            <a:endParaRPr lang="en-GB" altLang="en-US" sz="3000" dirty="0"/>
          </a:p>
        </p:txBody>
      </p:sp>
      <p:sp>
        <p:nvSpPr>
          <p:cNvPr id="8198" name="Rectangle 21"/>
          <p:cNvSpPr>
            <a:spLocks noGrp="1" noChangeArrowheads="1"/>
          </p:cNvSpPr>
          <p:nvPr>
            <p:ph idx="1"/>
          </p:nvPr>
        </p:nvSpPr>
        <p:spPr/>
        <p:txBody>
          <a:bodyPr>
            <a:normAutofit/>
          </a:bodyPr>
          <a:lstStyle/>
          <a:p>
            <a:pPr>
              <a:spcAft>
                <a:spcPts val="600"/>
              </a:spcAft>
            </a:pPr>
            <a:r>
              <a:rPr lang="en-US" dirty="0" smtClean="0"/>
              <a:t>Treatment </a:t>
            </a:r>
            <a:r>
              <a:rPr lang="en-US" dirty="0"/>
              <a:t>should be accessible, acceptable, affordable, and </a:t>
            </a:r>
            <a:r>
              <a:rPr lang="en-US" dirty="0" smtClean="0"/>
              <a:t>appropriate</a:t>
            </a:r>
            <a:endParaRPr lang="en-US" dirty="0"/>
          </a:p>
          <a:p>
            <a:pPr>
              <a:spcAft>
                <a:spcPts val="600"/>
              </a:spcAft>
            </a:pPr>
            <a:r>
              <a:rPr lang="en-US" dirty="0"/>
              <a:t>Patients should have choices about </a:t>
            </a:r>
            <a:r>
              <a:rPr lang="en-US" dirty="0" smtClean="0"/>
              <a:t>location </a:t>
            </a:r>
            <a:r>
              <a:rPr lang="en-US" dirty="0"/>
              <a:t>of treatment </a:t>
            </a:r>
            <a:endParaRPr lang="en-US" dirty="0" smtClean="0"/>
          </a:p>
          <a:p>
            <a:pPr>
              <a:spcAft>
                <a:spcPts val="600"/>
              </a:spcAft>
            </a:pPr>
            <a:r>
              <a:rPr lang="en-US" dirty="0" smtClean="0"/>
              <a:t>When directly observed therapy </a:t>
            </a:r>
            <a:r>
              <a:rPr lang="en-US" dirty="0"/>
              <a:t>is used, </a:t>
            </a:r>
            <a:r>
              <a:rPr lang="en-US" dirty="0" smtClean="0"/>
              <a:t>patient should have choice about individuals </a:t>
            </a:r>
            <a:r>
              <a:rPr lang="en-US" dirty="0"/>
              <a:t>who will be doing </a:t>
            </a:r>
            <a:r>
              <a:rPr lang="en-US" dirty="0" smtClean="0"/>
              <a:t>observing</a:t>
            </a:r>
            <a:endParaRPr lang="en-ZA" dirty="0" smtClean="0"/>
          </a:p>
        </p:txBody>
      </p:sp>
      <p:sp>
        <p:nvSpPr>
          <p:cNvPr id="2" name="Slide Number Placeholder 1"/>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30</a:t>
            </a:fld>
            <a:endParaRPr lang="en-US"/>
          </a:p>
        </p:txBody>
      </p:sp>
    </p:spTree>
    <p:custDataLst>
      <p:tags r:id="rId1"/>
    </p:custDataLst>
    <p:extLst>
      <p:ext uri="{BB962C8B-B14F-4D97-AF65-F5344CB8AC3E}">
        <p14:creationId xmlns="" xmlns:p14="http://schemas.microsoft.com/office/powerpoint/2010/main" val="15134033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64892"/>
            <a:ext cx="8001000" cy="906805"/>
          </a:xfrm>
        </p:spPr>
        <p:txBody>
          <a:bodyPr>
            <a:noAutofit/>
          </a:bodyPr>
          <a:lstStyle/>
          <a:p>
            <a:pPr algn="l" eaLnBrk="1" hangingPunct="1"/>
            <a:r>
              <a:rPr lang="en-US" altLang="en-US" sz="3000" dirty="0"/>
              <a:t>Ethical considerations: </a:t>
            </a:r>
            <a:r>
              <a:rPr lang="en-US" altLang="en-US" sz="3000" dirty="0" smtClean="0"/>
              <a:t>Promoting </a:t>
            </a:r>
            <a:r>
              <a:rPr lang="en-US" altLang="en-US" sz="3000" dirty="0"/>
              <a:t>community-based care</a:t>
            </a:r>
            <a:endParaRPr lang="en-GB" altLang="en-US" sz="3000" dirty="0"/>
          </a:p>
        </p:txBody>
      </p:sp>
      <p:sp>
        <p:nvSpPr>
          <p:cNvPr id="8198" name="Rectangle 21"/>
          <p:cNvSpPr>
            <a:spLocks noGrp="1" noChangeArrowheads="1"/>
          </p:cNvSpPr>
          <p:nvPr>
            <p:ph idx="1"/>
          </p:nvPr>
        </p:nvSpPr>
        <p:spPr/>
        <p:txBody>
          <a:bodyPr>
            <a:normAutofit/>
          </a:bodyPr>
          <a:lstStyle/>
          <a:p>
            <a:pPr marL="128588" indent="-128588">
              <a:spcAft>
                <a:spcPts val="600"/>
              </a:spcAft>
            </a:pPr>
            <a:r>
              <a:rPr lang="en-ZA" dirty="0" smtClean="0"/>
              <a:t>Achieves </a:t>
            </a:r>
            <a:r>
              <a:rPr lang="en-ZA" dirty="0"/>
              <a:t>comparable results to </a:t>
            </a:r>
            <a:r>
              <a:rPr lang="en-ZA" dirty="0" smtClean="0"/>
              <a:t>hospitalisation </a:t>
            </a:r>
            <a:r>
              <a:rPr lang="en-ZA" dirty="0"/>
              <a:t>and, in theory, may result in decreased nosocomial spread of the </a:t>
            </a:r>
            <a:r>
              <a:rPr lang="en-ZA" dirty="0" smtClean="0"/>
              <a:t>disease when </a:t>
            </a:r>
            <a:r>
              <a:rPr lang="en-ZA" dirty="0"/>
              <a:t>provided by trained lay and community health </a:t>
            </a:r>
            <a:r>
              <a:rPr lang="en-ZA" dirty="0" smtClean="0"/>
              <a:t>workers</a:t>
            </a:r>
          </a:p>
          <a:p>
            <a:pPr marL="128588" indent="-128588">
              <a:spcAft>
                <a:spcPts val="600"/>
              </a:spcAft>
            </a:pPr>
            <a:r>
              <a:rPr lang="en-ZA" dirty="0" smtClean="0"/>
              <a:t>Reduces </a:t>
            </a:r>
            <a:r>
              <a:rPr lang="en-ZA" dirty="0"/>
              <a:t>burdens on health-care facilities </a:t>
            </a:r>
            <a:endParaRPr lang="en-ZA" dirty="0" smtClean="0"/>
          </a:p>
          <a:p>
            <a:pPr marL="128588" indent="-128588">
              <a:spcAft>
                <a:spcPts val="600"/>
              </a:spcAft>
            </a:pPr>
            <a:r>
              <a:rPr lang="en-ZA" dirty="0" smtClean="0"/>
              <a:t>More </a:t>
            </a:r>
            <a:r>
              <a:rPr lang="en-ZA" dirty="0"/>
              <a:t>cost effective than facility-based </a:t>
            </a:r>
            <a:r>
              <a:rPr lang="en-ZA" dirty="0" smtClean="0"/>
              <a:t>treatment</a:t>
            </a:r>
          </a:p>
          <a:p>
            <a:pPr marL="128588" indent="-128588">
              <a:spcAft>
                <a:spcPts val="600"/>
              </a:spcAft>
            </a:pPr>
            <a:r>
              <a:rPr lang="en-ZA" dirty="0" smtClean="0"/>
              <a:t>Enables </a:t>
            </a:r>
            <a:r>
              <a:rPr lang="en-ZA" dirty="0"/>
              <a:t>governments with limited resources to serve </a:t>
            </a:r>
            <a:r>
              <a:rPr lang="en-ZA" dirty="0" smtClean="0"/>
              <a:t>greatest </a:t>
            </a:r>
            <a:r>
              <a:rPr lang="en-ZA" dirty="0"/>
              <a:t>proportion of those in </a:t>
            </a:r>
            <a:r>
              <a:rPr lang="en-ZA" dirty="0" smtClean="0"/>
              <a:t>need </a:t>
            </a:r>
          </a:p>
          <a:p>
            <a:pPr marL="0" indent="0">
              <a:spcAft>
                <a:spcPts val="600"/>
              </a:spcAft>
              <a:buNone/>
            </a:pPr>
            <a:endParaRPr lang="en-ZA" dirty="0" smtClean="0"/>
          </a:p>
        </p:txBody>
      </p:sp>
      <p:sp>
        <p:nvSpPr>
          <p:cNvPr id="2" name="Slide Number Placeholder 1"/>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31</a:t>
            </a:fld>
            <a:endParaRPr lang="en-US"/>
          </a:p>
        </p:txBody>
      </p:sp>
    </p:spTree>
    <p:custDataLst>
      <p:tags r:id="rId1"/>
    </p:custDataLst>
    <p:extLst>
      <p:ext uri="{BB962C8B-B14F-4D97-AF65-F5344CB8AC3E}">
        <p14:creationId xmlns="" xmlns:p14="http://schemas.microsoft.com/office/powerpoint/2010/main" val="19085326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34911"/>
            <a:ext cx="8001000" cy="890291"/>
          </a:xfrm>
        </p:spPr>
        <p:txBody>
          <a:bodyPr>
            <a:noAutofit/>
          </a:bodyPr>
          <a:lstStyle/>
          <a:p>
            <a:r>
              <a:rPr lang="en-US" altLang="en-US" sz="3000" dirty="0"/>
              <a:t>Ethical considerations: Focus on </a:t>
            </a:r>
            <a:r>
              <a:rPr lang="en-ZA" sz="3000" dirty="0"/>
              <a:t>patients as part of larger communities</a:t>
            </a:r>
          </a:p>
        </p:txBody>
      </p:sp>
      <p:sp>
        <p:nvSpPr>
          <p:cNvPr id="8198" name="Rectangle 21"/>
          <p:cNvSpPr>
            <a:spLocks noGrp="1" noChangeArrowheads="1"/>
          </p:cNvSpPr>
          <p:nvPr>
            <p:ph idx="1"/>
          </p:nvPr>
        </p:nvSpPr>
        <p:spPr/>
        <p:txBody>
          <a:bodyPr>
            <a:normAutofit/>
          </a:bodyPr>
          <a:lstStyle/>
          <a:p>
            <a:pPr>
              <a:spcAft>
                <a:spcPts val="600"/>
              </a:spcAft>
            </a:pPr>
            <a:r>
              <a:rPr lang="en-US" dirty="0"/>
              <a:t>Patients should be encouraged to form support groups </a:t>
            </a:r>
          </a:p>
          <a:p>
            <a:pPr>
              <a:spcAft>
                <a:spcPts val="600"/>
              </a:spcAft>
            </a:pPr>
            <a:r>
              <a:rPr lang="en-US" dirty="0" smtClean="0"/>
              <a:t>Patients should be encouraged to work </a:t>
            </a:r>
            <a:r>
              <a:rPr lang="en-US" dirty="0"/>
              <a:t>with their communities to address the social determinants of </a:t>
            </a:r>
            <a:r>
              <a:rPr lang="en-US" dirty="0" smtClean="0"/>
              <a:t>TB </a:t>
            </a:r>
            <a:endParaRPr lang="en-ZA" dirty="0" smtClean="0"/>
          </a:p>
        </p:txBody>
      </p:sp>
      <p:sp>
        <p:nvSpPr>
          <p:cNvPr id="2" name="Slide Number Placeholder 1"/>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32</a:t>
            </a:fld>
            <a:endParaRPr lang="en-US" dirty="0"/>
          </a:p>
        </p:txBody>
      </p:sp>
    </p:spTree>
    <p:custDataLst>
      <p:tags r:id="rId1"/>
    </p:custDataLst>
    <p:extLst>
      <p:ext uri="{BB962C8B-B14F-4D97-AF65-F5344CB8AC3E}">
        <p14:creationId xmlns="" xmlns:p14="http://schemas.microsoft.com/office/powerpoint/2010/main" val="37745908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431100"/>
            <a:ext cx="7772400" cy="609600"/>
          </a:xfrm>
        </p:spPr>
        <p:txBody>
          <a:bodyPr>
            <a:noAutofit/>
          </a:bodyPr>
          <a:lstStyle/>
          <a:p>
            <a:pPr algn="l" eaLnBrk="1" hangingPunct="1"/>
            <a:r>
              <a:rPr lang="en-US" altLang="en-US" sz="3000" dirty="0"/>
              <a:t>Ethical considerations: Promoting social justice and </a:t>
            </a:r>
            <a:r>
              <a:rPr lang="en-US" altLang="en-US" sz="3000" dirty="0" smtClean="0"/>
              <a:t>equity</a:t>
            </a:r>
            <a:endParaRPr lang="en-GB" altLang="en-US" sz="3000" dirty="0"/>
          </a:p>
        </p:txBody>
      </p:sp>
      <p:sp>
        <p:nvSpPr>
          <p:cNvPr id="8198" name="Rectangle 21"/>
          <p:cNvSpPr>
            <a:spLocks noGrp="1" noChangeArrowheads="1"/>
          </p:cNvSpPr>
          <p:nvPr>
            <p:ph idx="1"/>
          </p:nvPr>
        </p:nvSpPr>
        <p:spPr/>
        <p:txBody>
          <a:bodyPr>
            <a:normAutofit/>
          </a:bodyPr>
          <a:lstStyle/>
          <a:p>
            <a:pPr>
              <a:spcAft>
                <a:spcPts val="600"/>
              </a:spcAft>
            </a:pPr>
            <a:r>
              <a:rPr lang="en-US" dirty="0"/>
              <a:t>TB programmes should take into account the needs of all </a:t>
            </a:r>
            <a:r>
              <a:rPr lang="en-US" dirty="0" smtClean="0"/>
              <a:t>patients</a:t>
            </a:r>
          </a:p>
          <a:p>
            <a:pPr>
              <a:spcAft>
                <a:spcPts val="600"/>
              </a:spcAft>
            </a:pPr>
            <a:r>
              <a:rPr lang="en-US" dirty="0" smtClean="0"/>
              <a:t>Interventions </a:t>
            </a:r>
            <a:r>
              <a:rPr lang="en-US" dirty="0"/>
              <a:t>should be gender sensitive </a:t>
            </a:r>
            <a:endParaRPr lang="en-US" dirty="0" smtClean="0"/>
          </a:p>
          <a:p>
            <a:r>
              <a:rPr lang="en-US" dirty="0" smtClean="0"/>
              <a:t>Interventions should </a:t>
            </a:r>
            <a:r>
              <a:rPr lang="en-US" dirty="0"/>
              <a:t>address different types of </a:t>
            </a:r>
            <a:r>
              <a:rPr lang="en-US" dirty="0" smtClean="0"/>
              <a:t>vulnerabilities:</a:t>
            </a:r>
          </a:p>
          <a:p>
            <a:pPr lvl="1"/>
            <a:r>
              <a:rPr lang="en-US" dirty="0" smtClean="0"/>
              <a:t>Individuals </a:t>
            </a:r>
            <a:r>
              <a:rPr lang="en-US" dirty="0"/>
              <a:t>who face </a:t>
            </a:r>
            <a:r>
              <a:rPr lang="en-US" dirty="0" smtClean="0"/>
              <a:t>increased </a:t>
            </a:r>
            <a:r>
              <a:rPr lang="en-US" dirty="0"/>
              <a:t>risk of becoming infected and developing active </a:t>
            </a:r>
            <a:r>
              <a:rPr lang="en-US" dirty="0" smtClean="0"/>
              <a:t>disease</a:t>
            </a:r>
          </a:p>
          <a:p>
            <a:pPr lvl="1"/>
            <a:r>
              <a:rPr lang="en-US" dirty="0" smtClean="0"/>
              <a:t>Individuals </a:t>
            </a:r>
            <a:r>
              <a:rPr lang="en-US" dirty="0"/>
              <a:t>who </a:t>
            </a:r>
            <a:r>
              <a:rPr lang="en-US" dirty="0" smtClean="0"/>
              <a:t>face challenges </a:t>
            </a:r>
            <a:r>
              <a:rPr lang="en-US" dirty="0"/>
              <a:t>of accessing and fully utilising </a:t>
            </a:r>
            <a:r>
              <a:rPr lang="en-US" dirty="0" smtClean="0"/>
              <a:t>services</a:t>
            </a:r>
          </a:p>
        </p:txBody>
      </p:sp>
      <p:sp>
        <p:nvSpPr>
          <p:cNvPr id="2" name="Slide Number Placeholder 1"/>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33</a:t>
            </a:fld>
            <a:endParaRPr lang="en-US"/>
          </a:p>
        </p:txBody>
      </p:sp>
    </p:spTree>
    <p:custDataLst>
      <p:tags r:id="rId1"/>
    </p:custDataLst>
    <p:extLst>
      <p:ext uri="{BB962C8B-B14F-4D97-AF65-F5344CB8AC3E}">
        <p14:creationId xmlns="" xmlns:p14="http://schemas.microsoft.com/office/powerpoint/2010/main" val="26506215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28650" y="609600"/>
            <a:ext cx="8180870" cy="609600"/>
          </a:xfrm>
        </p:spPr>
        <p:txBody>
          <a:bodyPr>
            <a:noAutofit/>
          </a:bodyPr>
          <a:lstStyle/>
          <a:p>
            <a:pPr algn="l" eaLnBrk="1" hangingPunct="1"/>
            <a:r>
              <a:rPr lang="en-US" altLang="en-US" sz="3000" dirty="0"/>
              <a:t>Promoting social justice and equity: Special considerations for vulnerable groups</a:t>
            </a:r>
            <a:endParaRPr lang="en-GB" altLang="en-US" sz="3000" dirty="0"/>
          </a:p>
        </p:txBody>
      </p:sp>
      <p:sp>
        <p:nvSpPr>
          <p:cNvPr id="8198" name="Rectangle 21"/>
          <p:cNvSpPr>
            <a:spLocks noGrp="1" noChangeArrowheads="1"/>
          </p:cNvSpPr>
          <p:nvPr>
            <p:ph idx="1"/>
          </p:nvPr>
        </p:nvSpPr>
        <p:spPr>
          <a:xfrm>
            <a:off x="628650" y="1534423"/>
            <a:ext cx="8180870" cy="3551396"/>
          </a:xfrm>
        </p:spPr>
        <p:txBody>
          <a:bodyPr>
            <a:noAutofit/>
          </a:bodyPr>
          <a:lstStyle/>
          <a:p>
            <a:r>
              <a:rPr lang="en-ZA" dirty="0" smtClean="0"/>
              <a:t>Special consideration for needs of:</a:t>
            </a:r>
          </a:p>
          <a:p>
            <a:pPr lvl="1"/>
            <a:r>
              <a:rPr lang="en-GB" dirty="0" smtClean="0"/>
              <a:t>Women</a:t>
            </a:r>
          </a:p>
          <a:p>
            <a:pPr lvl="1"/>
            <a:r>
              <a:rPr lang="en-GB" dirty="0" smtClean="0"/>
              <a:t>Children</a:t>
            </a:r>
          </a:p>
          <a:p>
            <a:pPr lvl="1">
              <a:spcAft>
                <a:spcPts val="600"/>
              </a:spcAft>
            </a:pPr>
            <a:r>
              <a:rPr lang="en-GB" dirty="0"/>
              <a:t>P</a:t>
            </a:r>
            <a:r>
              <a:rPr lang="en-GB" dirty="0" smtClean="0"/>
              <a:t>eople co-infected </a:t>
            </a:r>
            <a:r>
              <a:rPr lang="en-GB" dirty="0"/>
              <a:t>with </a:t>
            </a:r>
            <a:r>
              <a:rPr lang="en-GB" dirty="0" smtClean="0"/>
              <a:t>HIV</a:t>
            </a:r>
          </a:p>
        </p:txBody>
      </p:sp>
      <p:sp>
        <p:nvSpPr>
          <p:cNvPr id="2" name="Slide Number Placeholder 1"/>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34</a:t>
            </a:fld>
            <a:endParaRPr lang="en-US"/>
          </a:p>
        </p:txBody>
      </p:sp>
    </p:spTree>
    <p:custDataLst>
      <p:tags r:id="rId1"/>
    </p:custDataLst>
    <p:extLst>
      <p:ext uri="{BB962C8B-B14F-4D97-AF65-F5344CB8AC3E}">
        <p14:creationId xmlns="" xmlns:p14="http://schemas.microsoft.com/office/powerpoint/2010/main" val="8801614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28650" y="609600"/>
            <a:ext cx="8180870" cy="609600"/>
          </a:xfrm>
        </p:spPr>
        <p:txBody>
          <a:bodyPr>
            <a:noAutofit/>
          </a:bodyPr>
          <a:lstStyle/>
          <a:p>
            <a:pPr algn="l" eaLnBrk="1" hangingPunct="1"/>
            <a:r>
              <a:rPr lang="en-US" altLang="en-US" sz="3000" dirty="0"/>
              <a:t>Promoting social justice and equity: Special considerations for vulnerable </a:t>
            </a:r>
            <a:r>
              <a:rPr lang="en-US" altLang="en-US" sz="3000" dirty="0" smtClean="0"/>
              <a:t>groups - 2</a:t>
            </a:r>
            <a:endParaRPr lang="en-GB" altLang="en-US" sz="3000" dirty="0"/>
          </a:p>
        </p:txBody>
      </p:sp>
      <p:sp>
        <p:nvSpPr>
          <p:cNvPr id="8198" name="Rectangle 21"/>
          <p:cNvSpPr>
            <a:spLocks noGrp="1" noChangeArrowheads="1"/>
          </p:cNvSpPr>
          <p:nvPr>
            <p:ph idx="1"/>
          </p:nvPr>
        </p:nvSpPr>
        <p:spPr>
          <a:xfrm>
            <a:off x="628650" y="1219200"/>
            <a:ext cx="8180870" cy="3551396"/>
          </a:xfrm>
        </p:spPr>
        <p:txBody>
          <a:bodyPr>
            <a:noAutofit/>
          </a:bodyPr>
          <a:lstStyle/>
          <a:p>
            <a:r>
              <a:rPr lang="en-GB" dirty="0" smtClean="0"/>
              <a:t>Specific tailored interventions for </a:t>
            </a:r>
            <a:r>
              <a:rPr lang="en-GB" dirty="0"/>
              <a:t>vulnerable </a:t>
            </a:r>
            <a:r>
              <a:rPr lang="en-GB" dirty="0" smtClean="0"/>
              <a:t>groups including: </a:t>
            </a:r>
          </a:p>
          <a:p>
            <a:pPr lvl="1"/>
            <a:r>
              <a:rPr lang="en-GB" dirty="0" smtClean="0"/>
              <a:t>People living in extreme poverty</a:t>
            </a:r>
          </a:p>
          <a:p>
            <a:pPr lvl="1"/>
            <a:r>
              <a:rPr lang="en-GB" dirty="0" smtClean="0"/>
              <a:t>Indigenous populations</a:t>
            </a:r>
          </a:p>
          <a:p>
            <a:pPr lvl="1"/>
            <a:r>
              <a:rPr lang="en-GB" dirty="0" smtClean="0"/>
              <a:t>Refugees</a:t>
            </a:r>
          </a:p>
          <a:p>
            <a:pPr lvl="1"/>
            <a:r>
              <a:rPr lang="en-GB" dirty="0" smtClean="0"/>
              <a:t>Asylum seekers</a:t>
            </a:r>
          </a:p>
          <a:p>
            <a:pPr lvl="1"/>
            <a:r>
              <a:rPr lang="en-GB" dirty="0" smtClean="0"/>
              <a:t>Migrants</a:t>
            </a:r>
          </a:p>
          <a:p>
            <a:pPr lvl="1"/>
            <a:r>
              <a:rPr lang="en-GB" dirty="0" smtClean="0"/>
              <a:t>Mine workers</a:t>
            </a:r>
          </a:p>
          <a:p>
            <a:pPr lvl="1"/>
            <a:r>
              <a:rPr lang="en-GB" dirty="0" smtClean="0"/>
              <a:t>Prisoners</a:t>
            </a:r>
          </a:p>
          <a:p>
            <a:pPr lvl="1"/>
            <a:r>
              <a:rPr lang="en-GB" dirty="0" smtClean="0"/>
              <a:t>Substance users, including those who use alcohol</a:t>
            </a:r>
          </a:p>
          <a:p>
            <a:pPr lvl="1"/>
            <a:r>
              <a:rPr lang="en-GB" dirty="0" smtClean="0"/>
              <a:t>Homeless people</a:t>
            </a:r>
            <a:endParaRPr lang="en-US" dirty="0"/>
          </a:p>
        </p:txBody>
      </p:sp>
      <p:sp>
        <p:nvSpPr>
          <p:cNvPr id="2" name="Slide Number Placeholder 1"/>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35</a:t>
            </a:fld>
            <a:endParaRPr lang="en-US"/>
          </a:p>
        </p:txBody>
      </p:sp>
    </p:spTree>
    <p:custDataLst>
      <p:tags r:id="rId1"/>
    </p:custDataLst>
    <p:extLst>
      <p:ext uri="{BB962C8B-B14F-4D97-AF65-F5344CB8AC3E}">
        <p14:creationId xmlns="" xmlns:p14="http://schemas.microsoft.com/office/powerpoint/2010/main" val="8801614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507" y="239788"/>
            <a:ext cx="7886700" cy="994172"/>
          </a:xfrm>
        </p:spPr>
        <p:txBody>
          <a:bodyPr/>
          <a:lstStyle/>
          <a:p>
            <a:pPr algn="ctr"/>
            <a:r>
              <a:rPr lang="en-ZA" sz="3200" dirty="0" smtClean="0"/>
              <a:t>Let’s discuss…</a:t>
            </a:r>
            <a:endParaRPr lang="en-US" sz="3200" dirty="0"/>
          </a:p>
        </p:txBody>
      </p:sp>
      <p:sp>
        <p:nvSpPr>
          <p:cNvPr id="3" name="Content Placeholder 2"/>
          <p:cNvSpPr>
            <a:spLocks noGrp="1"/>
          </p:cNvSpPr>
          <p:nvPr>
            <p:ph idx="1"/>
          </p:nvPr>
        </p:nvSpPr>
        <p:spPr>
          <a:xfrm>
            <a:off x="685761" y="1559409"/>
            <a:ext cx="8334290" cy="3806213"/>
          </a:xfrm>
        </p:spPr>
        <p:txBody>
          <a:bodyPr>
            <a:noAutofit/>
          </a:bodyPr>
          <a:lstStyle/>
          <a:p>
            <a:pPr lvl="0"/>
            <a:r>
              <a:rPr lang="en-GB" sz="1800" dirty="0" smtClean="0"/>
              <a:t>Divide </a:t>
            </a:r>
            <a:r>
              <a:rPr lang="en-GB" sz="1800" dirty="0"/>
              <a:t>into groups, based on the facilitator’s instructions</a:t>
            </a:r>
            <a:endParaRPr lang="en-US" sz="1800" dirty="0"/>
          </a:p>
          <a:p>
            <a:pPr lvl="0"/>
            <a:r>
              <a:rPr lang="en-GB" sz="1800" dirty="0"/>
              <a:t>Move to the place designated for your group </a:t>
            </a:r>
            <a:endParaRPr lang="en-GB" sz="1800" dirty="0" smtClean="0"/>
          </a:p>
          <a:p>
            <a:pPr lvl="0"/>
            <a:r>
              <a:rPr lang="en-GB" sz="1800" dirty="0" smtClean="0"/>
              <a:t>Spend 20 minutes discussion time in the following way:</a:t>
            </a:r>
            <a:endParaRPr lang="en-US" sz="1800" dirty="0" smtClean="0"/>
          </a:p>
          <a:p>
            <a:pPr lvl="1"/>
            <a:r>
              <a:rPr lang="en-GB" sz="1800" dirty="0" smtClean="0"/>
              <a:t>5 </a:t>
            </a:r>
            <a:r>
              <a:rPr lang="en-GB" sz="1800" dirty="0"/>
              <a:t>minutes </a:t>
            </a:r>
            <a:r>
              <a:rPr lang="en-GB" sz="1800" dirty="0" smtClean="0"/>
              <a:t>reading </a:t>
            </a:r>
            <a:r>
              <a:rPr lang="en-GB" sz="1800" dirty="0"/>
              <a:t>through the question and information provided </a:t>
            </a:r>
            <a:r>
              <a:rPr lang="en-GB" sz="1800" dirty="0" smtClean="0"/>
              <a:t>in Obligation </a:t>
            </a:r>
            <a:r>
              <a:rPr lang="en-GB" sz="1800" dirty="0"/>
              <a:t>to Provide Access to TB Services</a:t>
            </a:r>
            <a:r>
              <a:rPr lang="en-GB" sz="1800" dirty="0" smtClean="0"/>
              <a:t>: Activity 3 </a:t>
            </a:r>
            <a:r>
              <a:rPr lang="en-GB" sz="1800" dirty="0"/>
              <a:t>Delegate </a:t>
            </a:r>
            <a:r>
              <a:rPr lang="en-GB" sz="1800" dirty="0" smtClean="0"/>
              <a:t>Hand-out and noting:</a:t>
            </a:r>
            <a:endParaRPr lang="en-US" sz="1800" dirty="0"/>
          </a:p>
          <a:p>
            <a:pPr lvl="2"/>
            <a:r>
              <a:rPr lang="en-GB" sz="1800" dirty="0"/>
              <a:t>Most critical barrier that limits access to TB services in the community you serve, with specific regard to vulnerable groups</a:t>
            </a:r>
            <a:r>
              <a:rPr lang="en-GB" sz="1800" dirty="0" smtClean="0"/>
              <a:t>,</a:t>
            </a:r>
            <a:endParaRPr lang="en-US" sz="1800" dirty="0"/>
          </a:p>
          <a:p>
            <a:pPr lvl="2"/>
            <a:r>
              <a:rPr lang="en-GB" sz="1800" dirty="0"/>
              <a:t>What you currently do or what you can do in your role to address this barrier</a:t>
            </a:r>
            <a:endParaRPr lang="en-US" sz="1800" dirty="0"/>
          </a:p>
          <a:p>
            <a:pPr lvl="1"/>
            <a:r>
              <a:rPr lang="en-GB" sz="1800" dirty="0"/>
              <a:t>5 minutes each:</a:t>
            </a:r>
            <a:endParaRPr lang="en-US" sz="1800" dirty="0"/>
          </a:p>
          <a:p>
            <a:pPr lvl="2"/>
            <a:r>
              <a:rPr lang="en-GB" sz="1800" dirty="0"/>
              <a:t>Discussing the barrier, as well as the solutions (current or proposed)</a:t>
            </a:r>
            <a:endParaRPr lang="en-US" sz="1800" dirty="0"/>
          </a:p>
          <a:p>
            <a:pPr lvl="2"/>
            <a:r>
              <a:rPr lang="en-GB" sz="1800" dirty="0"/>
              <a:t>Soliciting feedback from group members regarding the </a:t>
            </a:r>
            <a:r>
              <a:rPr lang="en-GB" sz="1800" dirty="0" smtClean="0"/>
              <a:t>solutions</a:t>
            </a:r>
          </a:p>
          <a:p>
            <a:pPr lvl="2"/>
            <a:r>
              <a:rPr lang="en-GB" sz="1800" dirty="0" smtClean="0"/>
              <a:t>Asking </a:t>
            </a:r>
            <a:r>
              <a:rPr lang="en-GB" sz="1800" dirty="0"/>
              <a:t>group members, who may have similar experience to share their </a:t>
            </a:r>
            <a:r>
              <a:rPr lang="en-GB" sz="1800" dirty="0" smtClean="0"/>
              <a:t>solutions</a:t>
            </a:r>
            <a:endParaRPr lang="en-US" sz="1800" dirty="0"/>
          </a:p>
        </p:txBody>
      </p:sp>
      <p:sp>
        <p:nvSpPr>
          <p:cNvPr id="4" name="TextBox 3"/>
          <p:cNvSpPr txBox="1"/>
          <p:nvPr/>
        </p:nvSpPr>
        <p:spPr>
          <a:xfrm>
            <a:off x="159019" y="935019"/>
            <a:ext cx="1365601" cy="461665"/>
          </a:xfrm>
          <a:prstGeom prst="rect">
            <a:avLst/>
          </a:prstGeom>
          <a:ln w="25400">
            <a:solidFill>
              <a:schemeClr val="accent4">
                <a:lumMod val="60000"/>
                <a:lumOff val="4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a:solidFill>
                  <a:schemeClr val="accent2">
                    <a:lumMod val="75000"/>
                  </a:schemeClr>
                </a:solidFill>
                <a:latin typeface="Ben's Handwriting" panose="02000603000000000000" pitchFamily="2" charset="0"/>
              </a:rPr>
              <a:t>GROUP</a:t>
            </a:r>
            <a:endParaRPr lang="en-GB" sz="2400" b="1" dirty="0">
              <a:solidFill>
                <a:schemeClr val="accent2">
                  <a:lumMod val="75000"/>
                </a:schemeClr>
              </a:solidFill>
              <a:latin typeface="Ben's Handwriting" panose="02000603000000000000" pitchFamily="2" charset="0"/>
            </a:endParaRPr>
          </a:p>
        </p:txBody>
      </p:sp>
      <p:sp>
        <p:nvSpPr>
          <p:cNvPr id="5" name="Slide Number Placeholder 4"/>
          <p:cNvSpPr>
            <a:spLocks noGrp="1"/>
          </p:cNvSpPr>
          <p:nvPr>
            <p:ph type="sldNum" sz="quarter" idx="4294967295"/>
          </p:nvPr>
        </p:nvSpPr>
        <p:spPr>
          <a:xfrm>
            <a:off x="6553200" y="6248400"/>
            <a:ext cx="1905000" cy="457200"/>
          </a:xfrm>
          <a:prstGeom prst="rect">
            <a:avLst/>
          </a:prstGeom>
        </p:spPr>
        <p:txBody>
          <a:bodyPr/>
          <a:lstStyle/>
          <a:p>
            <a:fld id="{FA3B70D1-4B7D-4BF4-AABB-C8AC3D8A8733}" type="slidenum">
              <a:rPr lang="en-US" smtClean="0"/>
              <a:pPr/>
              <a:t>36</a:t>
            </a:fld>
            <a:endParaRPr lang="en-US"/>
          </a:p>
        </p:txBody>
      </p:sp>
    </p:spTree>
    <p:custDataLst>
      <p:tags r:id="rId1"/>
    </p:custDataLst>
    <p:extLst>
      <p:ext uri="{BB962C8B-B14F-4D97-AF65-F5344CB8AC3E}">
        <p14:creationId xmlns="" xmlns:p14="http://schemas.microsoft.com/office/powerpoint/2010/main" val="4108550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972611" y="268002"/>
            <a:ext cx="7886700" cy="540889"/>
          </a:xfrm>
        </p:spPr>
        <p:txBody>
          <a:bodyPr/>
          <a:lstStyle/>
          <a:p>
            <a:r>
              <a:rPr lang="en-ZA" dirty="0"/>
              <a:t>Activity: Group Discussion</a:t>
            </a:r>
            <a:endParaRPr lang="en-GB" altLang="en-US" dirty="0"/>
          </a:p>
        </p:txBody>
      </p:sp>
      <p:sp>
        <p:nvSpPr>
          <p:cNvPr id="8198" name="Rectangle 21"/>
          <p:cNvSpPr>
            <a:spLocks noGrp="1" noChangeArrowheads="1"/>
          </p:cNvSpPr>
          <p:nvPr>
            <p:ph idx="1"/>
          </p:nvPr>
        </p:nvSpPr>
        <p:spPr>
          <a:xfrm>
            <a:off x="628650" y="2226469"/>
            <a:ext cx="7886700" cy="1788050"/>
          </a:xfrm>
        </p:spPr>
        <p:style>
          <a:lnRef idx="0">
            <a:schemeClr val="accent2"/>
          </a:lnRef>
          <a:fillRef idx="3">
            <a:schemeClr val="accent2"/>
          </a:fillRef>
          <a:effectRef idx="3">
            <a:schemeClr val="accent2"/>
          </a:effectRef>
          <a:fontRef idx="minor">
            <a:schemeClr val="lt1"/>
          </a:fontRef>
        </p:style>
        <p:txBody>
          <a:bodyPr>
            <a:normAutofit fontScale="77500" lnSpcReduction="20000"/>
          </a:bodyPr>
          <a:lstStyle/>
          <a:p>
            <a:r>
              <a:rPr lang="en-ZA" dirty="0"/>
              <a:t>For the community you serve, what is the most critical barrier that limits access to TB services, particularly for vulnerable groups?</a:t>
            </a:r>
            <a:endParaRPr lang="en-US" dirty="0"/>
          </a:p>
          <a:p>
            <a:r>
              <a:rPr lang="en-ZA" dirty="0"/>
              <a:t>What actions would you propose to remove these barriers in order to ensure the ethical obligation to provide access to TB services is upheld?</a:t>
            </a:r>
            <a:endParaRPr lang="en-NZ" altLang="en-US" dirty="0" smtClean="0">
              <a:latin typeface="Arial" panose="020B0604020202020204" pitchFamily="34" charset="0"/>
            </a:endParaRPr>
          </a:p>
        </p:txBody>
      </p:sp>
      <p:sp>
        <p:nvSpPr>
          <p:cNvPr id="5" name="TextBox 4"/>
          <p:cNvSpPr txBox="1"/>
          <p:nvPr/>
        </p:nvSpPr>
        <p:spPr>
          <a:xfrm>
            <a:off x="136873" y="1118948"/>
            <a:ext cx="1671475" cy="461665"/>
          </a:xfrm>
          <a:prstGeom prst="rect">
            <a:avLst/>
          </a:prstGeom>
          <a:ln w="25400">
            <a:solidFill>
              <a:schemeClr val="accent4">
                <a:lumMod val="60000"/>
                <a:lumOff val="4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a:solidFill>
                  <a:schemeClr val="accent2">
                    <a:lumMod val="75000"/>
                  </a:schemeClr>
                </a:solidFill>
                <a:latin typeface="Ben's Handwriting" panose="02000603000000000000" pitchFamily="2" charset="0"/>
              </a:rPr>
              <a:t>GROUP</a:t>
            </a:r>
            <a:endParaRPr lang="en-GB" sz="2400" b="1" dirty="0">
              <a:solidFill>
                <a:schemeClr val="accent2">
                  <a:lumMod val="75000"/>
                </a:schemeClr>
              </a:solidFill>
              <a:latin typeface="Ben's Handwriting" panose="02000603000000000000" pitchFamily="2" charset="0"/>
            </a:endParaRPr>
          </a:p>
        </p:txBody>
      </p:sp>
      <p:sp>
        <p:nvSpPr>
          <p:cNvPr id="3" name="Slide Number Placeholder 2"/>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37</a:t>
            </a:fld>
            <a:endParaRPr lang="en-US" dirty="0"/>
          </a:p>
        </p:txBody>
      </p:sp>
    </p:spTree>
    <p:custDataLst>
      <p:tags r:id="rId1"/>
    </p:custDataLst>
    <p:extLst>
      <p:ext uri="{BB962C8B-B14F-4D97-AF65-F5344CB8AC3E}">
        <p14:creationId xmlns="" xmlns:p14="http://schemas.microsoft.com/office/powerpoint/2010/main" val="9284285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38</a:t>
            </a:fld>
            <a:endParaRPr lang="en-US" dirty="0"/>
          </a:p>
        </p:txBody>
      </p:sp>
      <p:pic>
        <p:nvPicPr>
          <p:cNvPr id="1026" name="Picture 2" descr="http://www.dianamarinova.com/wp-content/uploads/2013/08/Questions-to-Clients-Why-Bother-Addressing-Them.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rot="19447591">
            <a:off x="1810907" y="2013217"/>
            <a:ext cx="3831440" cy="3438717"/>
          </a:xfrm>
          <a:prstGeom prst="rect">
            <a:avLst/>
          </a:prstGeom>
          <a:noFill/>
          <a:extLst>
            <a:ext uri="{909E8E84-426E-40DD-AFC4-6F175D3DCCD1}">
              <a14:hiddenFill xmlns="" xmlns:a14="http://schemas.microsoft.com/office/drawing/2010/main">
                <a:solidFill>
                  <a:srgbClr val="FFFFFF"/>
                </a:solidFill>
              </a14:hiddenFill>
            </a:ext>
          </a:extLst>
        </p:spPr>
      </p:pic>
    </p:spTree>
    <p:custDataLst>
      <p:tags r:id="rId1"/>
    </p:custDataLst>
    <p:extLst>
      <p:ext uri="{BB962C8B-B14F-4D97-AF65-F5344CB8AC3E}">
        <p14:creationId xmlns="" xmlns:p14="http://schemas.microsoft.com/office/powerpoint/2010/main" val="2759286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rights - 2 </a:t>
            </a:r>
            <a:endParaRPr lang="en-US" dirty="0"/>
          </a:p>
        </p:txBody>
      </p:sp>
      <p:sp>
        <p:nvSpPr>
          <p:cNvPr id="3" name="Content Placeholder 2"/>
          <p:cNvSpPr>
            <a:spLocks noGrp="1"/>
          </p:cNvSpPr>
          <p:nvPr>
            <p:ph idx="1"/>
          </p:nvPr>
        </p:nvSpPr>
        <p:spPr>
          <a:xfrm>
            <a:off x="457200" y="1428750"/>
            <a:ext cx="8229600" cy="4525963"/>
          </a:xfrm>
        </p:spPr>
        <p:txBody>
          <a:bodyPr/>
          <a:lstStyle/>
          <a:p>
            <a:pPr>
              <a:spcAft>
                <a:spcPts val="600"/>
              </a:spcAft>
            </a:pPr>
            <a:r>
              <a:rPr lang="en-US" dirty="0" smtClean="0"/>
              <a:t>United Nations International Covenant on Economic Social and Cultural Rights (</a:t>
            </a:r>
            <a:r>
              <a:rPr lang="en-US" b="0" dirty="0" smtClean="0"/>
              <a:t>Adopted and opened for signature, ratification and accession by General Assembly resolution 2200A (XXI) of 16 December 1966, entry into force 3 January 1976)</a:t>
            </a:r>
          </a:p>
          <a:p>
            <a:pPr>
              <a:spcAft>
                <a:spcPts val="600"/>
              </a:spcAft>
            </a:pPr>
            <a:r>
              <a:rPr lang="en-US" dirty="0" smtClean="0"/>
              <a:t>Article 12: “Right of everyone to the enjoyment of the highest attainable standard of physical and mental health”</a:t>
            </a:r>
          </a:p>
          <a:p>
            <a:pPr>
              <a:spcAft>
                <a:spcPts val="600"/>
              </a:spcAft>
            </a:pPr>
            <a:r>
              <a:rPr lang="en-ZA" dirty="0" smtClean="0"/>
              <a:t>Calls on governments to take steps necessary for ”the prevention, treatment and control of epidemic, endemic, occupational and other diseases”</a:t>
            </a:r>
            <a:endParaRPr lang="en-ZA" i="1" dirty="0" smtClean="0"/>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rights - 3</a:t>
            </a:r>
            <a:endParaRPr lang="en-US" dirty="0"/>
          </a:p>
        </p:txBody>
      </p:sp>
      <p:sp>
        <p:nvSpPr>
          <p:cNvPr id="3" name="Content Placeholder 2"/>
          <p:cNvSpPr>
            <a:spLocks noGrp="1"/>
          </p:cNvSpPr>
          <p:nvPr>
            <p:ph idx="1"/>
          </p:nvPr>
        </p:nvSpPr>
        <p:spPr>
          <a:xfrm>
            <a:off x="457200" y="1870023"/>
            <a:ext cx="8229600" cy="2657007"/>
          </a:xfrm>
        </p:spPr>
        <p:txBody>
          <a:bodyPr/>
          <a:lstStyle/>
          <a:p>
            <a:pPr>
              <a:spcAft>
                <a:spcPts val="600"/>
              </a:spcAft>
            </a:pPr>
            <a:r>
              <a:rPr lang="en-US" dirty="0" smtClean="0"/>
              <a:t>General Comment 14 issued by the United Nations Committee on Economic, Social and Cultural Rights in 2000</a:t>
            </a:r>
          </a:p>
          <a:p>
            <a:pPr lvl="1">
              <a:spcAft>
                <a:spcPts val="600"/>
              </a:spcAft>
            </a:pPr>
            <a:r>
              <a:rPr lang="en-US" dirty="0" smtClean="0"/>
              <a:t>Legally binding interpretation of the human right to health</a:t>
            </a:r>
          </a:p>
          <a:p>
            <a:pPr lvl="1">
              <a:spcAft>
                <a:spcPts val="600"/>
              </a:spcAft>
            </a:pPr>
            <a:r>
              <a:rPr lang="en-US" dirty="0" smtClean="0"/>
              <a:t>Defines and describes the minimum core obligations of the human right to health</a:t>
            </a:r>
          </a:p>
          <a:p>
            <a:pPr lvl="1"/>
            <a:r>
              <a:rPr lang="en-US" dirty="0" smtClean="0"/>
              <a:t>Components include availability, accessibility, acceptability and quality</a:t>
            </a:r>
          </a:p>
          <a:p>
            <a:endParaRPr lang="en-GB" b="0" i="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rights- General Comment 14 - 1</a:t>
            </a:r>
            <a:endParaRPr lang="en-US" dirty="0"/>
          </a:p>
        </p:txBody>
      </p:sp>
      <p:sp>
        <p:nvSpPr>
          <p:cNvPr id="3" name="Content Placeholder 2"/>
          <p:cNvSpPr>
            <a:spLocks noGrp="1"/>
          </p:cNvSpPr>
          <p:nvPr>
            <p:ph idx="1"/>
          </p:nvPr>
        </p:nvSpPr>
        <p:spPr>
          <a:xfrm>
            <a:off x="224853" y="1508607"/>
            <a:ext cx="8799226" cy="5011615"/>
          </a:xfrm>
        </p:spPr>
        <p:txBody>
          <a:bodyPr/>
          <a:lstStyle/>
          <a:p>
            <a:r>
              <a:rPr lang="en-US" i="1" dirty="0" smtClean="0"/>
              <a:t>Availability:</a:t>
            </a:r>
            <a:r>
              <a:rPr lang="en-US" dirty="0" smtClean="0"/>
              <a:t> </a:t>
            </a:r>
            <a:r>
              <a:rPr lang="en-US" b="0" dirty="0" smtClean="0"/>
              <a:t>Functioning public health and health-care facilities, goods and services, as well as programmes, have to be available in sufficient quantity</a:t>
            </a:r>
          </a:p>
          <a:p>
            <a:r>
              <a:rPr lang="en-US" i="1" dirty="0" smtClean="0"/>
              <a:t>Accessibility: </a:t>
            </a:r>
            <a:r>
              <a:rPr lang="en-US" b="0" dirty="0" smtClean="0"/>
              <a:t>Health facilities, goods and services must be accessible to all</a:t>
            </a:r>
          </a:p>
          <a:p>
            <a:pPr lvl="1"/>
            <a:r>
              <a:rPr lang="en-US" b="0" dirty="0" smtClean="0"/>
              <a:t>This includes non-discrimination, physical, economic, and information accessibility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rights- General Comment 14 - 2</a:t>
            </a:r>
            <a:endParaRPr lang="en-US" dirty="0"/>
          </a:p>
        </p:txBody>
      </p:sp>
      <p:sp>
        <p:nvSpPr>
          <p:cNvPr id="3" name="Content Placeholder 2"/>
          <p:cNvSpPr>
            <a:spLocks noGrp="1"/>
          </p:cNvSpPr>
          <p:nvPr>
            <p:ph idx="1"/>
          </p:nvPr>
        </p:nvSpPr>
        <p:spPr>
          <a:xfrm>
            <a:off x="224853" y="1213332"/>
            <a:ext cx="8799226" cy="5011615"/>
          </a:xfrm>
        </p:spPr>
        <p:txBody>
          <a:bodyPr/>
          <a:lstStyle/>
          <a:p>
            <a:r>
              <a:rPr lang="en-US" sz="2600" i="1" dirty="0" smtClean="0"/>
              <a:t>Acceptability: </a:t>
            </a:r>
            <a:r>
              <a:rPr lang="en-US" sz="2600" dirty="0" smtClean="0"/>
              <a:t>H</a:t>
            </a:r>
            <a:r>
              <a:rPr lang="en-US" sz="2600" b="0" dirty="0" smtClean="0"/>
              <a:t>ealth facilities, goods and services must be respectful of medical ethics &amp; culturally appropriate; respectful of the culture of individuals, minorities, peoples and communities, sensitive to gender and life-cycle requirements, respect confidentiality and improve the health status of those concerned</a:t>
            </a:r>
          </a:p>
          <a:p>
            <a:r>
              <a:rPr lang="en-US" sz="2600" i="1" dirty="0" smtClean="0"/>
              <a:t>Quality</a:t>
            </a:r>
            <a:r>
              <a:rPr lang="en-US" sz="2600" b="0" dirty="0" smtClean="0"/>
              <a:t>: Health facilities, goods and services must be scientifically </a:t>
            </a:r>
            <a:r>
              <a:rPr lang="en-US" sz="2600" b="0" dirty="0"/>
              <a:t>and medically appropriate and of good quality. This requires </a:t>
            </a:r>
            <a:r>
              <a:rPr lang="en-US" sz="2600" b="0" dirty="0" smtClean="0"/>
              <a:t>skilled medical personnel, scientifically approved and unexpired drugs and hospital equipment, safe and potable water, and adequate sanitation</a:t>
            </a:r>
            <a:endParaRPr lang="en-GB" sz="2600" b="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Human rights approach to TB care - 1</a:t>
            </a:r>
            <a:endParaRPr lang="en-US" dirty="0"/>
          </a:p>
        </p:txBody>
      </p:sp>
      <p:sp>
        <p:nvSpPr>
          <p:cNvPr id="3" name="Content Placeholder 2"/>
          <p:cNvSpPr>
            <a:spLocks noGrp="1"/>
          </p:cNvSpPr>
          <p:nvPr>
            <p:ph idx="1"/>
          </p:nvPr>
        </p:nvSpPr>
        <p:spPr>
          <a:xfrm>
            <a:off x="685800" y="1489835"/>
            <a:ext cx="7886700" cy="3263504"/>
          </a:xfrm>
        </p:spPr>
        <p:txBody>
          <a:bodyPr>
            <a:noAutofit/>
          </a:bodyPr>
          <a:lstStyle/>
          <a:p>
            <a:pPr marL="128588" indent="-128588"/>
            <a:r>
              <a:rPr lang="en-ZA" dirty="0" smtClean="0">
                <a:solidFill>
                  <a:srgbClr val="000000"/>
                </a:solidFill>
                <a:latin typeface="Arial" panose="020B0604020202020204" pitchFamily="34" charset="0"/>
              </a:rPr>
              <a:t>Addresses </a:t>
            </a:r>
            <a:r>
              <a:rPr lang="en-ZA" dirty="0">
                <a:solidFill>
                  <a:srgbClr val="000000"/>
                </a:solidFill>
                <a:latin typeface="Arial" panose="020B0604020202020204" pitchFamily="34" charset="0"/>
              </a:rPr>
              <a:t>legal, structural and social barriers to quality TB prevention, diagnosis, treatment and care </a:t>
            </a:r>
            <a:r>
              <a:rPr lang="en-ZA" dirty="0" smtClean="0">
                <a:solidFill>
                  <a:srgbClr val="000000"/>
                </a:solidFill>
                <a:latin typeface="Arial" panose="020B0604020202020204" pitchFamily="34" charset="0"/>
              </a:rPr>
              <a:t>services </a:t>
            </a:r>
            <a:endParaRPr lang="en-ZA" dirty="0">
              <a:solidFill>
                <a:srgbClr val="000000"/>
              </a:solidFill>
              <a:latin typeface="Arial" panose="020B0604020202020204" pitchFamily="34" charset="0"/>
            </a:endParaRPr>
          </a:p>
          <a:p>
            <a:pPr marL="128588" indent="-128588">
              <a:spcAft>
                <a:spcPts val="600"/>
              </a:spcAft>
            </a:pPr>
            <a:r>
              <a:rPr lang="en-ZA" dirty="0" smtClean="0">
                <a:solidFill>
                  <a:srgbClr val="000000"/>
                </a:solidFill>
                <a:latin typeface="Arial" panose="020B0604020202020204" pitchFamily="34" charset="0"/>
              </a:rPr>
              <a:t>Emphasises:</a:t>
            </a:r>
          </a:p>
          <a:p>
            <a:pPr marL="471488" lvl="1" indent="-128588"/>
            <a:r>
              <a:rPr lang="en-ZA" b="1" dirty="0">
                <a:solidFill>
                  <a:srgbClr val="000000"/>
                </a:solidFill>
                <a:latin typeface="Arial" panose="020B0604020202020204" pitchFamily="34" charset="0"/>
              </a:rPr>
              <a:t>A</a:t>
            </a:r>
            <a:r>
              <a:rPr lang="en-ZA" b="1" dirty="0" smtClean="0">
                <a:solidFill>
                  <a:srgbClr val="000000"/>
                </a:solidFill>
                <a:latin typeface="Arial" panose="020B0604020202020204" pitchFamily="34" charset="0"/>
              </a:rPr>
              <a:t>ppropriate treatments</a:t>
            </a:r>
            <a:r>
              <a:rPr lang="en-ZA" dirty="0" smtClean="0">
                <a:solidFill>
                  <a:srgbClr val="000000"/>
                </a:solidFill>
                <a:latin typeface="Arial" panose="020B0604020202020204" pitchFamily="34" charset="0"/>
              </a:rPr>
              <a:t> that meet patients</a:t>
            </a:r>
            <a:r>
              <a:rPr lang="en-ZA" dirty="0">
                <a:solidFill>
                  <a:srgbClr val="000000"/>
                </a:solidFill>
                <a:latin typeface="Arial" panose="020B0604020202020204" pitchFamily="34" charset="0"/>
              </a:rPr>
              <a:t>’ needs to prevent </a:t>
            </a:r>
            <a:r>
              <a:rPr lang="en-ZA" dirty="0" smtClean="0">
                <a:solidFill>
                  <a:srgbClr val="000000"/>
                </a:solidFill>
                <a:latin typeface="Arial" panose="020B0604020202020204" pitchFamily="34" charset="0"/>
              </a:rPr>
              <a:t>development </a:t>
            </a:r>
            <a:r>
              <a:rPr lang="en-ZA" dirty="0">
                <a:solidFill>
                  <a:srgbClr val="000000"/>
                </a:solidFill>
                <a:latin typeface="Arial" panose="020B0604020202020204" pitchFamily="34" charset="0"/>
              </a:rPr>
              <a:t>of drug </a:t>
            </a:r>
            <a:r>
              <a:rPr lang="en-ZA" dirty="0" smtClean="0">
                <a:solidFill>
                  <a:srgbClr val="000000"/>
                </a:solidFill>
                <a:latin typeface="Arial" panose="020B0604020202020204" pitchFamily="34" charset="0"/>
              </a:rPr>
              <a:t>resistance</a:t>
            </a:r>
          </a:p>
          <a:p>
            <a:pPr marL="471488" lvl="1" indent="-128588"/>
            <a:r>
              <a:rPr lang="en-ZA" dirty="0">
                <a:solidFill>
                  <a:srgbClr val="000000"/>
                </a:solidFill>
                <a:latin typeface="Arial" panose="020B0604020202020204" pitchFamily="34" charset="0"/>
              </a:rPr>
              <a:t>P</a:t>
            </a:r>
            <a:r>
              <a:rPr lang="en-ZA" dirty="0" smtClean="0">
                <a:solidFill>
                  <a:srgbClr val="000000"/>
                </a:solidFill>
                <a:latin typeface="Arial" panose="020B0604020202020204" pitchFamily="34" charset="0"/>
              </a:rPr>
              <a:t>atients</a:t>
            </a:r>
            <a:r>
              <a:rPr lang="en-ZA" dirty="0">
                <a:solidFill>
                  <a:srgbClr val="000000"/>
                </a:solidFill>
                <a:latin typeface="Arial" panose="020B0604020202020204" pitchFamily="34" charset="0"/>
              </a:rPr>
              <a:t>’ right to be </a:t>
            </a:r>
            <a:r>
              <a:rPr lang="en-ZA" b="1" dirty="0">
                <a:solidFill>
                  <a:srgbClr val="000000"/>
                </a:solidFill>
                <a:latin typeface="Arial" panose="020B0604020202020204" pitchFamily="34" charset="0"/>
              </a:rPr>
              <a:t>free from discrimination</a:t>
            </a:r>
            <a:r>
              <a:rPr lang="en-ZA" dirty="0">
                <a:solidFill>
                  <a:srgbClr val="000000"/>
                </a:solidFill>
                <a:latin typeface="Arial" panose="020B0604020202020204" pitchFamily="34" charset="0"/>
              </a:rPr>
              <a:t> </a:t>
            </a:r>
            <a:endParaRPr lang="en-ZA" dirty="0" smtClean="0">
              <a:solidFill>
                <a:srgbClr val="000000"/>
              </a:solidFill>
              <a:latin typeface="Arial" panose="020B0604020202020204" pitchFamily="34" charset="0"/>
            </a:endParaRPr>
          </a:p>
          <a:p>
            <a:pPr marL="471488" lvl="1" indent="-128588">
              <a:spcAft>
                <a:spcPts val="600"/>
              </a:spcAft>
            </a:pPr>
            <a:r>
              <a:rPr lang="en-ZA" dirty="0" smtClean="0">
                <a:solidFill>
                  <a:srgbClr val="000000"/>
                </a:solidFill>
                <a:latin typeface="Arial" panose="020B0604020202020204" pitchFamily="34" charset="0"/>
              </a:rPr>
              <a:t>Patients’ righto </a:t>
            </a:r>
            <a:r>
              <a:rPr lang="en-ZA" dirty="0">
                <a:solidFill>
                  <a:srgbClr val="000000"/>
                </a:solidFill>
                <a:latin typeface="Arial" panose="020B0604020202020204" pitchFamily="34" charset="0"/>
              </a:rPr>
              <a:t>be </a:t>
            </a:r>
            <a:r>
              <a:rPr lang="en-ZA" b="1" dirty="0">
                <a:solidFill>
                  <a:srgbClr val="000000"/>
                </a:solidFill>
                <a:latin typeface="Arial" panose="020B0604020202020204" pitchFamily="34" charset="0"/>
              </a:rPr>
              <a:t>free from forced or coerced </a:t>
            </a:r>
            <a:r>
              <a:rPr lang="en-ZA" b="1" dirty="0" smtClean="0">
                <a:solidFill>
                  <a:srgbClr val="000000"/>
                </a:solidFill>
                <a:latin typeface="Arial" panose="020B0604020202020204" pitchFamily="34" charset="0"/>
              </a:rPr>
              <a:t>treatment </a:t>
            </a:r>
            <a:endParaRPr lang="en-ZA" b="1" dirty="0">
              <a:solidFill>
                <a:srgbClr val="000000"/>
              </a:solidFill>
              <a:latin typeface="Arial" panose="020B0604020202020204" pitchFamily="34" charset="0"/>
            </a:endParaRPr>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8</a:t>
            </a:fld>
            <a:endParaRPr lang="en-US" dirty="0"/>
          </a:p>
        </p:txBody>
      </p:sp>
    </p:spTree>
    <p:custDataLst>
      <p:tags r:id="rId1"/>
    </p:custDataLst>
    <p:extLst>
      <p:ext uri="{BB962C8B-B14F-4D97-AF65-F5344CB8AC3E}">
        <p14:creationId xmlns="" xmlns:p14="http://schemas.microsoft.com/office/powerpoint/2010/main" val="3340503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Human rights approach to TB care - 2</a:t>
            </a:r>
            <a:endParaRPr lang="en-US" dirty="0"/>
          </a:p>
        </p:txBody>
      </p:sp>
      <p:sp>
        <p:nvSpPr>
          <p:cNvPr id="3" name="Content Placeholder 2"/>
          <p:cNvSpPr>
            <a:spLocks noGrp="1"/>
          </p:cNvSpPr>
          <p:nvPr>
            <p:ph idx="1"/>
          </p:nvPr>
        </p:nvSpPr>
        <p:spPr>
          <a:xfrm>
            <a:off x="685800" y="1489835"/>
            <a:ext cx="7886700" cy="3263504"/>
          </a:xfrm>
        </p:spPr>
        <p:txBody>
          <a:bodyPr>
            <a:noAutofit/>
          </a:bodyPr>
          <a:lstStyle/>
          <a:p>
            <a:pPr marL="128588" indent="-128588"/>
            <a:r>
              <a:rPr lang="en-ZA" dirty="0" smtClean="0">
                <a:solidFill>
                  <a:srgbClr val="000000"/>
                </a:solidFill>
                <a:latin typeface="Arial" panose="020B0604020202020204" pitchFamily="34" charset="0"/>
              </a:rPr>
              <a:t>For </a:t>
            </a:r>
            <a:r>
              <a:rPr lang="en-ZA" dirty="0">
                <a:solidFill>
                  <a:srgbClr val="000000"/>
                </a:solidFill>
                <a:latin typeface="Arial" panose="020B0604020202020204" pitchFamily="34" charset="0"/>
              </a:rPr>
              <a:t>drug-resistant </a:t>
            </a:r>
            <a:r>
              <a:rPr lang="en-ZA" dirty="0" smtClean="0">
                <a:solidFill>
                  <a:srgbClr val="000000"/>
                </a:solidFill>
                <a:latin typeface="Arial" panose="020B0604020202020204" pitchFamily="34" charset="0"/>
              </a:rPr>
              <a:t>TB, consider </a:t>
            </a:r>
            <a:r>
              <a:rPr lang="en-ZA" b="1" dirty="0" smtClean="0">
                <a:solidFill>
                  <a:srgbClr val="000000"/>
                </a:solidFill>
                <a:latin typeface="Arial" panose="020B0604020202020204" pitchFamily="34" charset="0"/>
              </a:rPr>
              <a:t>community-based</a:t>
            </a:r>
            <a:r>
              <a:rPr lang="en-ZA" dirty="0" smtClean="0">
                <a:solidFill>
                  <a:srgbClr val="000000"/>
                </a:solidFill>
                <a:latin typeface="Arial" panose="020B0604020202020204" pitchFamily="34" charset="0"/>
              </a:rPr>
              <a:t> </a:t>
            </a:r>
            <a:r>
              <a:rPr lang="en-ZA" dirty="0">
                <a:solidFill>
                  <a:srgbClr val="000000"/>
                </a:solidFill>
                <a:latin typeface="Arial" panose="020B0604020202020204" pitchFamily="34" charset="0"/>
              </a:rPr>
              <a:t>treatment options</a:t>
            </a:r>
          </a:p>
          <a:p>
            <a:pPr marL="471488" lvl="1" indent="-128588"/>
            <a:r>
              <a:rPr lang="en-ZA" dirty="0" smtClean="0">
                <a:solidFill>
                  <a:srgbClr val="000000"/>
                </a:solidFill>
                <a:latin typeface="Arial" panose="020B0604020202020204" pitchFamily="34" charset="0"/>
              </a:rPr>
              <a:t>Respect for patients</a:t>
            </a:r>
            <a:r>
              <a:rPr lang="en-ZA" dirty="0">
                <a:solidFill>
                  <a:srgbClr val="000000"/>
                </a:solidFill>
                <a:latin typeface="Arial" panose="020B0604020202020204" pitchFamily="34" charset="0"/>
              </a:rPr>
              <a:t>’ rights </a:t>
            </a:r>
            <a:endParaRPr lang="en-ZA" dirty="0" smtClean="0">
              <a:solidFill>
                <a:srgbClr val="000000"/>
              </a:solidFill>
              <a:latin typeface="Arial" panose="020B0604020202020204" pitchFamily="34" charset="0"/>
            </a:endParaRPr>
          </a:p>
          <a:p>
            <a:pPr marL="471488" lvl="1" indent="-128588"/>
            <a:r>
              <a:rPr lang="en-ZA" dirty="0" smtClean="0">
                <a:solidFill>
                  <a:srgbClr val="000000"/>
                </a:solidFill>
                <a:latin typeface="Arial" panose="020B0604020202020204" pitchFamily="34" charset="0"/>
              </a:rPr>
              <a:t>Excellent </a:t>
            </a:r>
            <a:r>
              <a:rPr lang="en-ZA" dirty="0">
                <a:solidFill>
                  <a:srgbClr val="000000"/>
                </a:solidFill>
                <a:latin typeface="Arial" panose="020B0604020202020204" pitchFamily="34" charset="0"/>
              </a:rPr>
              <a:t>treatment completion </a:t>
            </a:r>
            <a:r>
              <a:rPr lang="en-ZA" dirty="0" smtClean="0">
                <a:solidFill>
                  <a:srgbClr val="000000"/>
                </a:solidFill>
                <a:latin typeface="Arial" panose="020B0604020202020204" pitchFamily="34" charset="0"/>
              </a:rPr>
              <a:t>rates</a:t>
            </a:r>
          </a:p>
          <a:p>
            <a:pPr marL="471488" lvl="1" indent="-128588"/>
            <a:r>
              <a:rPr lang="en-ZA" dirty="0" smtClean="0">
                <a:solidFill>
                  <a:srgbClr val="000000"/>
                </a:solidFill>
                <a:latin typeface="Arial" panose="020B0604020202020204" pitchFamily="34" charset="0"/>
              </a:rPr>
              <a:t>Protect </a:t>
            </a:r>
            <a:r>
              <a:rPr lang="en-ZA" dirty="0">
                <a:solidFill>
                  <a:srgbClr val="000000"/>
                </a:solidFill>
                <a:latin typeface="Arial" panose="020B0604020202020204" pitchFamily="34" charset="0"/>
              </a:rPr>
              <a:t>public </a:t>
            </a:r>
            <a:r>
              <a:rPr lang="en-ZA" dirty="0" smtClean="0">
                <a:solidFill>
                  <a:srgbClr val="000000"/>
                </a:solidFill>
                <a:latin typeface="Arial" panose="020B0604020202020204" pitchFamily="34" charset="0"/>
              </a:rPr>
              <a:t>health</a:t>
            </a:r>
            <a:endParaRPr lang="en-ZA" dirty="0">
              <a:solidFill>
                <a:srgbClr val="000000"/>
              </a:solidFill>
              <a:latin typeface="Arial" panose="020B0604020202020204" pitchFamily="34" charset="0"/>
            </a:endParaRPr>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8C982058-51E3-442E-A5A5-5DC36A3CE8B8}" type="slidenum">
              <a:rPr lang="en-US" smtClean="0"/>
              <a:pPr/>
              <a:t>9</a:t>
            </a:fld>
            <a:endParaRPr lang="en-US" dirty="0"/>
          </a:p>
        </p:txBody>
      </p:sp>
    </p:spTree>
    <p:custDataLst>
      <p:tags r:id="rId1"/>
    </p:custDataLst>
    <p:extLst>
      <p:ext uri="{BB962C8B-B14F-4D97-AF65-F5344CB8AC3E}">
        <p14:creationId xmlns="" xmlns:p14="http://schemas.microsoft.com/office/powerpoint/2010/main" val="33405036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TB CARE II">
  <a:themeElements>
    <a:clrScheme name="h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i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9356</TotalTime>
  <Words>3860</Words>
  <Application>Microsoft Office PowerPoint</Application>
  <PresentationFormat>On-screen Show (4:3)</PresentationFormat>
  <Paragraphs>402</Paragraphs>
  <Slides>38</Slides>
  <Notes>37</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1_TB CARE II</vt:lpstr>
      <vt:lpstr>Slide 1</vt:lpstr>
      <vt:lpstr>Objectives</vt:lpstr>
      <vt:lpstr>Human rights</vt:lpstr>
      <vt:lpstr>Human rights - 2 </vt:lpstr>
      <vt:lpstr>Human rights - 3</vt:lpstr>
      <vt:lpstr>Human rights- General Comment 14 - 1</vt:lpstr>
      <vt:lpstr>Human rights- General Comment 14 - 2</vt:lpstr>
      <vt:lpstr>Human rights approach to TB care - 1</vt:lpstr>
      <vt:lpstr>Human rights approach to TB care - 2</vt:lpstr>
      <vt:lpstr>Access to TB care</vt:lpstr>
      <vt:lpstr>Optimal conditions for uptake of TB services</vt:lpstr>
      <vt:lpstr>Obligation of governments</vt:lpstr>
      <vt:lpstr>Premise for universal access</vt:lpstr>
      <vt:lpstr>Consider and share …</vt:lpstr>
      <vt:lpstr>Benefits of universal access</vt:lpstr>
      <vt:lpstr>Universal access to MDR- and XDR-TB care</vt:lpstr>
      <vt:lpstr>International Standards for TB Care</vt:lpstr>
      <vt:lpstr>Free TB care</vt:lpstr>
      <vt:lpstr>Costs of not providing free care</vt:lpstr>
      <vt:lpstr>Free diagnosis and other services</vt:lpstr>
      <vt:lpstr>Consider</vt:lpstr>
      <vt:lpstr>Root causes of MDR- and XDR-TB</vt:lpstr>
      <vt:lpstr>Free access to MDR- and XDR-TB treatment</vt:lpstr>
      <vt:lpstr>International community obligations</vt:lpstr>
      <vt:lpstr>Another compelling reason for universal access</vt:lpstr>
      <vt:lpstr>Quality of TB drugs</vt:lpstr>
      <vt:lpstr>HIV Testing: Share your practice</vt:lpstr>
      <vt:lpstr>Unfulfilled government obligations</vt:lpstr>
      <vt:lpstr>Ethical considerations for promotion of better access to TB care and treatment</vt:lpstr>
      <vt:lpstr>Ethical considerations: Patient-centred treatment approach</vt:lpstr>
      <vt:lpstr>Ethical considerations: Promoting community-based care</vt:lpstr>
      <vt:lpstr>Ethical considerations: Focus on patients as part of larger communities</vt:lpstr>
      <vt:lpstr>Ethical considerations: Promoting social justice and equity</vt:lpstr>
      <vt:lpstr>Promoting social justice and equity: Special considerations for vulnerable groups</vt:lpstr>
      <vt:lpstr>Promoting social justice and equity: Special considerations for vulnerable groups - 2</vt:lpstr>
      <vt:lpstr>Let’s discuss…</vt:lpstr>
      <vt:lpstr>Activity: Group Discussion</vt:lpstr>
      <vt:lpstr>Slide 38</vt:lpstr>
    </vt:vector>
  </TitlesOfParts>
  <Company>Partners In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KJ Seung</dc:creator>
  <cp:lastModifiedBy>UmdNJ</cp:lastModifiedBy>
  <cp:revision>418</cp:revision>
  <dcterms:created xsi:type="dcterms:W3CDTF">2012-11-13T21:47:44Z</dcterms:created>
  <dcterms:modified xsi:type="dcterms:W3CDTF">2015-08-07T01:42:36Z</dcterms:modified>
</cp:coreProperties>
</file>